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theme/themeOverride2.xml" ContentType="application/vnd.openxmlformats-officedocument.themeOverride+xml"/>
  <Override PartName="/ppt/notesSlides/notesSlide4.xml" ContentType="application/vnd.openxmlformats-officedocument.presentationml.notesSlide+xml"/>
  <Override PartName="/ppt/theme/themeOverride3.xml" ContentType="application/vnd.openxmlformats-officedocument.themeOverride+xml"/>
  <Override PartName="/ppt/notesSlides/notesSlide5.xml" ContentType="application/vnd.openxmlformats-officedocument.presentationml.notesSlide+xml"/>
  <Override PartName="/ppt/theme/themeOverride4.xml" ContentType="application/vnd.openxmlformats-officedocument.themeOverr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390" r:id="rId3"/>
    <p:sldId id="373" r:id="rId4"/>
    <p:sldId id="374" r:id="rId5"/>
    <p:sldId id="340" r:id="rId6"/>
    <p:sldId id="391" r:id="rId7"/>
    <p:sldId id="387" r:id="rId8"/>
    <p:sldId id="326" r:id="rId9"/>
    <p:sldId id="393" r:id="rId10"/>
    <p:sldId id="394" r:id="rId11"/>
    <p:sldId id="389" r:id="rId12"/>
    <p:sldId id="380" r:id="rId13"/>
    <p:sldId id="398" r:id="rId14"/>
    <p:sldId id="381" r:id="rId15"/>
    <p:sldId id="400" r:id="rId16"/>
    <p:sldId id="399" r:id="rId17"/>
    <p:sldId id="395" r:id="rId18"/>
    <p:sldId id="401" r:id="rId19"/>
    <p:sldId id="396" r:id="rId20"/>
    <p:sldId id="402" r:id="rId21"/>
    <p:sldId id="392" r:id="rId22"/>
    <p:sldId id="406" r:id="rId23"/>
    <p:sldId id="407" r:id="rId24"/>
    <p:sldId id="405" r:id="rId25"/>
    <p:sldId id="404" r:id="rId26"/>
    <p:sldId id="409" r:id="rId27"/>
    <p:sldId id="408" r:id="rId28"/>
    <p:sldId id="410" r:id="rId29"/>
    <p:sldId id="355" r:id="rId30"/>
  </p:sldIdLst>
  <p:sldSz cx="9144000" cy="6858000" type="screen4x3"/>
  <p:notesSz cx="7099300" cy="10234613"/>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深色样式 1 - 强调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深色样式 1 - 强调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深色样式 1 - 强调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03" autoAdjust="0"/>
    <p:restoredTop sz="94660" autoAdjust="0"/>
  </p:normalViewPr>
  <p:slideViewPr>
    <p:cSldViewPr>
      <p:cViewPr varScale="1">
        <p:scale>
          <a:sx n="110" d="100"/>
          <a:sy n="110" d="100"/>
        </p:scale>
        <p:origin x="-98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defRPr sz="1300"/>
            </a:lvl1pPr>
          </a:lstStyle>
          <a:p>
            <a:pPr>
              <a:defRPr/>
            </a:pPr>
            <a:endParaRPr lang="en-US" altLang="zh-CN"/>
          </a:p>
        </p:txBody>
      </p:sp>
      <p:sp>
        <p:nvSpPr>
          <p:cNvPr id="4099"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pPr>
              <a:defRPr/>
            </a:pPr>
            <a:endParaRPr lang="en-US" altLang="zh-CN"/>
          </a:p>
        </p:txBody>
      </p:sp>
      <p:sp>
        <p:nvSpPr>
          <p:cNvPr id="55300"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102"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defRPr sz="1300"/>
            </a:lvl1pPr>
          </a:lstStyle>
          <a:p>
            <a:pPr>
              <a:defRPr/>
            </a:pPr>
            <a:endParaRPr lang="en-US" altLang="zh-CN"/>
          </a:p>
        </p:txBody>
      </p:sp>
      <p:sp>
        <p:nvSpPr>
          <p:cNvPr id="4103"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pPr>
              <a:defRPr/>
            </a:pPr>
            <a:fld id="{792AAFD5-4434-4BAF-B237-23EBD4E22AF0}" type="slidenum">
              <a:rPr lang="en-US" altLang="zh-CN"/>
              <a:pPr>
                <a:defRPr/>
              </a:pPr>
              <a:t>‹#›</a:t>
            </a:fld>
            <a:endParaRPr lang="en-US" altLang="zh-CN"/>
          </a:p>
        </p:txBody>
      </p:sp>
    </p:spTree>
    <p:extLst>
      <p:ext uri="{BB962C8B-B14F-4D97-AF65-F5344CB8AC3E}">
        <p14:creationId xmlns:p14="http://schemas.microsoft.com/office/powerpoint/2010/main" val="27181117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ea typeface="宋体" pitchFamily="2" charset="-122"/>
              </a:defRPr>
            </a:lvl1pPr>
            <a:lvl2pPr marL="804763" indent="-309524" eaLnBrk="0" hangingPunct="0">
              <a:defRPr>
                <a:solidFill>
                  <a:schemeClr val="tx1"/>
                </a:solidFill>
                <a:latin typeface="Arial" charset="0"/>
                <a:ea typeface="宋体" pitchFamily="2" charset="-122"/>
              </a:defRPr>
            </a:lvl2pPr>
            <a:lvl3pPr marL="1238098" indent="-247620" eaLnBrk="0" hangingPunct="0">
              <a:defRPr>
                <a:solidFill>
                  <a:schemeClr val="tx1"/>
                </a:solidFill>
                <a:latin typeface="Arial" charset="0"/>
                <a:ea typeface="宋体" pitchFamily="2" charset="-122"/>
              </a:defRPr>
            </a:lvl3pPr>
            <a:lvl4pPr marL="1733337" indent="-247620" eaLnBrk="0" hangingPunct="0">
              <a:defRPr>
                <a:solidFill>
                  <a:schemeClr val="tx1"/>
                </a:solidFill>
                <a:latin typeface="Arial" charset="0"/>
                <a:ea typeface="宋体" pitchFamily="2" charset="-122"/>
              </a:defRPr>
            </a:lvl4pPr>
            <a:lvl5pPr marL="2228576" indent="-247620" eaLnBrk="0" hangingPunct="0">
              <a:defRPr>
                <a:solidFill>
                  <a:schemeClr val="tx1"/>
                </a:solidFill>
                <a:latin typeface="Arial" charset="0"/>
                <a:ea typeface="宋体" pitchFamily="2" charset="-122"/>
              </a:defRPr>
            </a:lvl5pPr>
            <a:lvl6pPr marL="2723815" indent="-247620" eaLnBrk="0" fontAlgn="base" hangingPunct="0">
              <a:spcBef>
                <a:spcPct val="0"/>
              </a:spcBef>
              <a:spcAft>
                <a:spcPct val="0"/>
              </a:spcAft>
              <a:defRPr>
                <a:solidFill>
                  <a:schemeClr val="tx1"/>
                </a:solidFill>
                <a:latin typeface="Arial" charset="0"/>
                <a:ea typeface="宋体" pitchFamily="2" charset="-122"/>
              </a:defRPr>
            </a:lvl6pPr>
            <a:lvl7pPr marL="3219054" indent="-247620" eaLnBrk="0" fontAlgn="base" hangingPunct="0">
              <a:spcBef>
                <a:spcPct val="0"/>
              </a:spcBef>
              <a:spcAft>
                <a:spcPct val="0"/>
              </a:spcAft>
              <a:defRPr>
                <a:solidFill>
                  <a:schemeClr val="tx1"/>
                </a:solidFill>
                <a:latin typeface="Arial" charset="0"/>
                <a:ea typeface="宋体" pitchFamily="2" charset="-122"/>
              </a:defRPr>
            </a:lvl7pPr>
            <a:lvl8pPr marL="3714293" indent="-247620" eaLnBrk="0" fontAlgn="base" hangingPunct="0">
              <a:spcBef>
                <a:spcPct val="0"/>
              </a:spcBef>
              <a:spcAft>
                <a:spcPct val="0"/>
              </a:spcAft>
              <a:defRPr>
                <a:solidFill>
                  <a:schemeClr val="tx1"/>
                </a:solidFill>
                <a:latin typeface="Arial" charset="0"/>
                <a:ea typeface="宋体" pitchFamily="2" charset="-122"/>
              </a:defRPr>
            </a:lvl8pPr>
            <a:lvl9pPr marL="4209532" indent="-24762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D2F762AB-D629-4186-9AED-BB1F0A38A614}" type="slidenum">
              <a:rPr lang="en-US" altLang="zh-CN" smtClean="0"/>
              <a:pPr eaLnBrk="1" hangingPunct="1"/>
              <a:t>1</a:t>
            </a:fld>
            <a:endParaRPr lang="en-US" altLang="zh-CN" smtClean="0"/>
          </a:p>
        </p:txBody>
      </p:sp>
      <p:sp>
        <p:nvSpPr>
          <p:cNvPr id="56323" name="Rectangle 2"/>
          <p:cNvSpPr>
            <a:spLocks noGrp="1" noRot="1" noChangeAspect="1" noChangeArrowheads="1" noTextEdit="1"/>
          </p:cNvSpPr>
          <p:nvPr>
            <p:ph type="sldImg"/>
          </p:nvPr>
        </p:nvSpPr>
        <p:spPr>
          <a:xfrm>
            <a:off x="882650" y="442913"/>
            <a:ext cx="5543550" cy="4157662"/>
          </a:xfrm>
          <a:ln/>
        </p:spPr>
      </p:sp>
      <p:sp>
        <p:nvSpPr>
          <p:cNvPr id="56324" name="Rectangle 3"/>
          <p:cNvSpPr>
            <a:spLocks noGrp="1" noChangeArrowheads="1"/>
          </p:cNvSpPr>
          <p:nvPr>
            <p:ph type="body" idx="1"/>
          </p:nvPr>
        </p:nvSpPr>
        <p:spPr>
          <a:xfrm>
            <a:off x="1340979" y="5458460"/>
            <a:ext cx="4890629" cy="4008557"/>
          </a:xfrm>
          <a:noFill/>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989013" y="765175"/>
            <a:ext cx="5116512" cy="3838575"/>
          </a:xfrm>
          <a:noFill/>
          <a:ln>
            <a:solidFill>
              <a:srgbClr val="000000"/>
            </a:solidFill>
            <a:miter lim="800000"/>
            <a:headEnd/>
            <a:tailEnd/>
          </a:ln>
        </p:spPr>
      </p:sp>
      <p:sp>
        <p:nvSpPr>
          <p:cNvPr id="46083" name="备注占位符 2"/>
          <p:cNvSpPr>
            <a:spLocks noGrp="1" noChangeArrowheads="1"/>
          </p:cNvSpPr>
          <p:nvPr>
            <p:ph type="body" idx="1"/>
          </p:nvPr>
        </p:nvSpPr>
        <p:spPr>
          <a:xfrm>
            <a:off x="708287" y="4859665"/>
            <a:ext cx="5679440" cy="46055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zh-CN" altLang="en-US" smtClean="0">
                <a:latin typeface="Arial" charset="0"/>
              </a:rPr>
              <a:t>模板来自于 </a:t>
            </a:r>
            <a:r>
              <a:rPr lang="en-US" altLang="zh-CN" smtClean="0">
                <a:latin typeface="Arial" charset="0"/>
              </a:rPr>
              <a:t>http://docer.wps.cn</a:t>
            </a:r>
            <a:endParaRPr lang="zh-CN" altLang="en-US" smtClean="0">
              <a:latin typeface="Arial" charset="0"/>
            </a:endParaRPr>
          </a:p>
        </p:txBody>
      </p:sp>
      <p:sp>
        <p:nvSpPr>
          <p:cNvPr id="46084" name="灯片编号占位符 3"/>
          <p:cNvSpPr txBox="1">
            <a:spLocks noGrp="1" noChangeArrowheads="1"/>
          </p:cNvSpPr>
          <p:nvPr/>
        </p:nvSpPr>
        <p:spPr bwMode="auto">
          <a:xfrm>
            <a:off x="4019650" y="9719328"/>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r" eaLnBrk="1" hangingPunct="1"/>
            <a:fld id="{7DA86953-99F2-4460-B427-A49720CF312E}" type="slidenum">
              <a:rPr lang="zh-CN" altLang="en-US" sz="1300"/>
              <a:pPr algn="r" eaLnBrk="1" hangingPunct="1"/>
              <a:t>2</a:t>
            </a:fld>
            <a:endParaRPr lang="zh-CN" altLang="en-US" sz="1300"/>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xfrm>
            <a:off x="1246188" y="1277938"/>
            <a:ext cx="4603750" cy="3454400"/>
          </a:xfrm>
        </p:spPr>
      </p:sp>
      <p:sp>
        <p:nvSpPr>
          <p:cNvPr id="43011" name="备注占位符 2"/>
          <p:cNvSpPr>
            <a:spLocks noGrp="1"/>
          </p:cNvSpPr>
          <p:nvPr>
            <p:ph type="body" idx="1"/>
          </p:nvPr>
        </p:nvSpPr>
        <p:spPr>
          <a:xfrm>
            <a:off x="708287" y="4923631"/>
            <a:ext cx="5679440" cy="402987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zh-CN" altLang="en-US" smtClean="0">
                <a:latin typeface="Arial" charset="0"/>
              </a:rPr>
              <a:t>模板来自于 </a:t>
            </a:r>
            <a:r>
              <a:rPr lang="en-US" altLang="zh-CN" smtClean="0">
                <a:latin typeface="Arial" charset="0"/>
              </a:rPr>
              <a:t>http://docer.wps.cn</a:t>
            </a:r>
            <a:endParaRPr lang="zh-CN" altLang="en-US" smtClean="0">
              <a:latin typeface="Arial" charset="0"/>
            </a:endParaRPr>
          </a:p>
        </p:txBody>
      </p:sp>
      <p:sp>
        <p:nvSpPr>
          <p:cNvPr id="43012" name="灯片编号占位符 3"/>
          <p:cNvSpPr txBox="1">
            <a:spLocks noGrp="1" noChangeArrowheads="1"/>
          </p:cNvSpPr>
          <p:nvPr/>
        </p:nvSpPr>
        <p:spPr bwMode="auto">
          <a:xfrm>
            <a:off x="4019650" y="9719329"/>
            <a:ext cx="3076363" cy="51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r" eaLnBrk="1" hangingPunct="1"/>
            <a:fld id="{15EC565C-8C37-425E-AFB4-0429300D1036}" type="slidenum">
              <a:rPr lang="zh-CN" altLang="en-US" sz="1300"/>
              <a:pPr algn="r" eaLnBrk="1" hangingPunct="1"/>
              <a:t>3</a:t>
            </a:fld>
            <a:endParaRPr lang="zh-CN" altLang="en-US" sz="1300"/>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xfrm>
            <a:off x="989013" y="765175"/>
            <a:ext cx="5116512" cy="3838575"/>
          </a:xfrm>
          <a:noFill/>
          <a:ln>
            <a:solidFill>
              <a:srgbClr val="000000"/>
            </a:solidFill>
            <a:miter lim="800000"/>
            <a:headEnd/>
            <a:tailEnd/>
          </a:ln>
        </p:spPr>
      </p:sp>
      <p:sp>
        <p:nvSpPr>
          <p:cNvPr id="44035" name="备注占位符 2"/>
          <p:cNvSpPr>
            <a:spLocks noGrp="1" noChangeArrowheads="1"/>
          </p:cNvSpPr>
          <p:nvPr>
            <p:ph type="body" idx="1"/>
          </p:nvPr>
        </p:nvSpPr>
        <p:spPr>
          <a:xfrm>
            <a:off x="708287" y="4859665"/>
            <a:ext cx="5679440" cy="46055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zh-CN" altLang="en-US" smtClean="0">
                <a:latin typeface="Arial" charset="0"/>
              </a:rPr>
              <a:t>模板来自于 </a:t>
            </a:r>
            <a:r>
              <a:rPr lang="en-US" altLang="zh-CN" smtClean="0">
                <a:latin typeface="Arial" charset="0"/>
              </a:rPr>
              <a:t>http://docer.wps.cn</a:t>
            </a:r>
            <a:endParaRPr lang="zh-CN" altLang="en-US" smtClean="0">
              <a:latin typeface="Arial" charset="0"/>
            </a:endParaRPr>
          </a:p>
        </p:txBody>
      </p:sp>
      <p:sp>
        <p:nvSpPr>
          <p:cNvPr id="44036" name="灯片编号占位符 3"/>
          <p:cNvSpPr txBox="1">
            <a:spLocks noGrp="1" noChangeArrowheads="1"/>
          </p:cNvSpPr>
          <p:nvPr/>
        </p:nvSpPr>
        <p:spPr bwMode="auto">
          <a:xfrm>
            <a:off x="4019650" y="9719328"/>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r" eaLnBrk="1" hangingPunct="1"/>
            <a:fld id="{ADBD3BE7-BA8A-45C9-8FCE-3A3E83707BB5}" type="slidenum">
              <a:rPr lang="zh-CN" altLang="en-US" sz="1300">
                <a:latin typeface="Calibri" pitchFamily="34" charset="0"/>
              </a:rPr>
              <a:pPr algn="r" eaLnBrk="1" hangingPunct="1"/>
              <a:t>4</a:t>
            </a:fld>
            <a:endParaRPr lang="zh-CN" altLang="en-US" sz="1300">
              <a:latin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a:xfrm>
            <a:off x="989013" y="765175"/>
            <a:ext cx="5118100" cy="3838575"/>
          </a:xfrm>
          <a:noFill/>
          <a:ln>
            <a:solidFill>
              <a:srgbClr val="000000"/>
            </a:solidFill>
            <a:miter lim="800000"/>
            <a:headEnd/>
            <a:tailEnd/>
          </a:ln>
        </p:spPr>
      </p:sp>
      <p:sp>
        <p:nvSpPr>
          <p:cNvPr id="51203" name="备注占位符 2"/>
          <p:cNvSpPr>
            <a:spLocks noGrp="1" noChangeArrowheads="1"/>
          </p:cNvSpPr>
          <p:nvPr>
            <p:ph type="body" idx="1"/>
          </p:nvPr>
        </p:nvSpPr>
        <p:spPr>
          <a:xfrm>
            <a:off x="708287" y="4859665"/>
            <a:ext cx="5679440" cy="46055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zh-CN" altLang="en-US" smtClean="0">
                <a:latin typeface="Arial" charset="0"/>
              </a:rPr>
              <a:t>模板来自于 </a:t>
            </a:r>
            <a:r>
              <a:rPr lang="en-US" altLang="zh-CN" smtClean="0">
                <a:latin typeface="Arial" charset="0"/>
              </a:rPr>
              <a:t>http://docer.wps.cn</a:t>
            </a:r>
            <a:endParaRPr lang="zh-CN" altLang="en-US" smtClean="0">
              <a:latin typeface="Arial" charset="0"/>
            </a:endParaRPr>
          </a:p>
        </p:txBody>
      </p:sp>
      <p:sp>
        <p:nvSpPr>
          <p:cNvPr id="51204" name="灯片编号占位符 3"/>
          <p:cNvSpPr txBox="1">
            <a:spLocks noGrp="1" noChangeArrowheads="1"/>
          </p:cNvSpPr>
          <p:nvPr/>
        </p:nvSpPr>
        <p:spPr bwMode="auto">
          <a:xfrm>
            <a:off x="4019650" y="9719328"/>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r" eaLnBrk="1" hangingPunct="1"/>
            <a:fld id="{8F8D7C6C-CEA4-4830-95E8-78348476A95B}" type="slidenum">
              <a:rPr lang="zh-CN" altLang="en-US" sz="1300"/>
              <a:pPr algn="r" eaLnBrk="1" hangingPunct="1"/>
              <a:t>12</a:t>
            </a:fld>
            <a:endParaRPr lang="en-US" altLang="zh-CN" sz="130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ea typeface="宋体" pitchFamily="2" charset="-122"/>
              </a:defRPr>
            </a:lvl1pPr>
            <a:lvl2pPr marL="804763" indent="-309524" eaLnBrk="0" hangingPunct="0">
              <a:defRPr>
                <a:solidFill>
                  <a:schemeClr val="tx1"/>
                </a:solidFill>
                <a:latin typeface="Arial" charset="0"/>
                <a:ea typeface="宋体" pitchFamily="2" charset="-122"/>
              </a:defRPr>
            </a:lvl2pPr>
            <a:lvl3pPr marL="1238098" indent="-247620" eaLnBrk="0" hangingPunct="0">
              <a:defRPr>
                <a:solidFill>
                  <a:schemeClr val="tx1"/>
                </a:solidFill>
                <a:latin typeface="Arial" charset="0"/>
                <a:ea typeface="宋体" pitchFamily="2" charset="-122"/>
              </a:defRPr>
            </a:lvl3pPr>
            <a:lvl4pPr marL="1733337" indent="-247620" eaLnBrk="0" hangingPunct="0">
              <a:defRPr>
                <a:solidFill>
                  <a:schemeClr val="tx1"/>
                </a:solidFill>
                <a:latin typeface="Arial" charset="0"/>
                <a:ea typeface="宋体" pitchFamily="2" charset="-122"/>
              </a:defRPr>
            </a:lvl4pPr>
            <a:lvl5pPr marL="2228576" indent="-247620" eaLnBrk="0" hangingPunct="0">
              <a:defRPr>
                <a:solidFill>
                  <a:schemeClr val="tx1"/>
                </a:solidFill>
                <a:latin typeface="Arial" charset="0"/>
                <a:ea typeface="宋体" pitchFamily="2" charset="-122"/>
              </a:defRPr>
            </a:lvl5pPr>
            <a:lvl6pPr marL="2723815" indent="-247620" eaLnBrk="0" fontAlgn="base" hangingPunct="0">
              <a:spcBef>
                <a:spcPct val="0"/>
              </a:spcBef>
              <a:spcAft>
                <a:spcPct val="0"/>
              </a:spcAft>
              <a:defRPr>
                <a:solidFill>
                  <a:schemeClr val="tx1"/>
                </a:solidFill>
                <a:latin typeface="Arial" charset="0"/>
                <a:ea typeface="宋体" pitchFamily="2" charset="-122"/>
              </a:defRPr>
            </a:lvl6pPr>
            <a:lvl7pPr marL="3219054" indent="-247620" eaLnBrk="0" fontAlgn="base" hangingPunct="0">
              <a:spcBef>
                <a:spcPct val="0"/>
              </a:spcBef>
              <a:spcAft>
                <a:spcPct val="0"/>
              </a:spcAft>
              <a:defRPr>
                <a:solidFill>
                  <a:schemeClr val="tx1"/>
                </a:solidFill>
                <a:latin typeface="Arial" charset="0"/>
                <a:ea typeface="宋体" pitchFamily="2" charset="-122"/>
              </a:defRPr>
            </a:lvl7pPr>
            <a:lvl8pPr marL="3714293" indent="-247620" eaLnBrk="0" fontAlgn="base" hangingPunct="0">
              <a:spcBef>
                <a:spcPct val="0"/>
              </a:spcBef>
              <a:spcAft>
                <a:spcPct val="0"/>
              </a:spcAft>
              <a:defRPr>
                <a:solidFill>
                  <a:schemeClr val="tx1"/>
                </a:solidFill>
                <a:latin typeface="Arial" charset="0"/>
                <a:ea typeface="宋体" pitchFamily="2" charset="-122"/>
              </a:defRPr>
            </a:lvl8pPr>
            <a:lvl9pPr marL="4209532" indent="-24762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6E5F9848-C23F-41EC-8B4C-D25CD8214334}" type="slidenum">
              <a:rPr lang="en-US" altLang="zh-CN" smtClean="0"/>
              <a:pPr eaLnBrk="1" hangingPunct="1"/>
              <a:t>29</a:t>
            </a:fld>
            <a:endParaRPr lang="en-US" altLang="zh-CN" smtClean="0"/>
          </a:p>
        </p:txBody>
      </p:sp>
      <p:sp>
        <p:nvSpPr>
          <p:cNvPr id="61443" name="Rectangle 2"/>
          <p:cNvSpPr>
            <a:spLocks noGrp="1" noRot="1" noChangeAspect="1" noChangeArrowheads="1" noTextEdit="1"/>
          </p:cNvSpPr>
          <p:nvPr>
            <p:ph type="sldImg"/>
          </p:nvPr>
        </p:nvSpPr>
        <p:spPr>
          <a:xfrm>
            <a:off x="882650" y="442913"/>
            <a:ext cx="5543550" cy="4157662"/>
          </a:xfrm>
          <a:ln/>
        </p:spPr>
      </p:sp>
      <p:sp>
        <p:nvSpPr>
          <p:cNvPr id="61444" name="Rectangle 3"/>
          <p:cNvSpPr>
            <a:spLocks noGrp="1" noChangeArrowheads="1"/>
          </p:cNvSpPr>
          <p:nvPr>
            <p:ph type="body" idx="1"/>
          </p:nvPr>
        </p:nvSpPr>
        <p:spPr>
          <a:xfrm>
            <a:off x="1340979" y="5458460"/>
            <a:ext cx="4890629" cy="4008557"/>
          </a:xfrm>
          <a:noFill/>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416006608"/>
      </p:ext>
    </p:extLst>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4790023"/>
      </p:ext>
    </p:extLst>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9588" y="274638"/>
            <a:ext cx="1889125"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87450" y="274638"/>
            <a:ext cx="5519738"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66487890"/>
      </p:ext>
    </p:extLst>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187450" y="274638"/>
            <a:ext cx="749935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1249363" y="1600200"/>
            <a:ext cx="7499350" cy="4525963"/>
          </a:xfrm>
        </p:spPr>
        <p:txBody>
          <a:bodyPr/>
          <a:lstStyle/>
          <a:p>
            <a:pPr lvl="0"/>
            <a:endParaRPr lang="zh-CN" altLang="en-US" noProof="0" smtClean="0"/>
          </a:p>
        </p:txBody>
      </p:sp>
    </p:spTree>
    <p:extLst>
      <p:ext uri="{BB962C8B-B14F-4D97-AF65-F5344CB8AC3E}">
        <p14:creationId xmlns:p14="http://schemas.microsoft.com/office/powerpoint/2010/main" val="405728594"/>
      </p:ext>
    </p:extLst>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1187450" y="274638"/>
            <a:ext cx="74993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249363" y="1600200"/>
            <a:ext cx="36734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图表占位符 3"/>
          <p:cNvSpPr>
            <a:spLocks noGrp="1"/>
          </p:cNvSpPr>
          <p:nvPr>
            <p:ph type="chart" sz="half" idx="2"/>
          </p:nvPr>
        </p:nvSpPr>
        <p:spPr>
          <a:xfrm>
            <a:off x="5075238" y="1600200"/>
            <a:ext cx="3673475" cy="4525963"/>
          </a:xfrm>
        </p:spPr>
        <p:txBody>
          <a:bodyPr/>
          <a:lstStyle/>
          <a:p>
            <a:pPr lvl="0"/>
            <a:endParaRPr lang="zh-CN" altLang="en-US" noProof="0" smtClean="0"/>
          </a:p>
        </p:txBody>
      </p:sp>
    </p:spTree>
    <p:extLst>
      <p:ext uri="{BB962C8B-B14F-4D97-AF65-F5344CB8AC3E}">
        <p14:creationId xmlns:p14="http://schemas.microsoft.com/office/powerpoint/2010/main" val="3685377175"/>
      </p:ext>
    </p:extLst>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1187450" y="274638"/>
            <a:ext cx="74993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249363" y="1600200"/>
            <a:ext cx="36734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5075238" y="1600200"/>
            <a:ext cx="3673475"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5075238" y="3938588"/>
            <a:ext cx="3673475"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23287850"/>
      </p:ext>
    </p:extLst>
  </p:cSld>
  <p:clrMapOvr>
    <a:masterClrMapping/>
  </p:clrMapOvr>
  <p:transition spd="slow">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187450" y="274638"/>
            <a:ext cx="74993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249363" y="1600200"/>
            <a:ext cx="36734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75238" y="1600200"/>
            <a:ext cx="36734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75678607"/>
      </p:ext>
    </p:extLst>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81714665"/>
      </p:ext>
    </p:extLst>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534544947"/>
      </p:ext>
    </p:extLst>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249363" y="1600200"/>
            <a:ext cx="36734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75238" y="1600200"/>
            <a:ext cx="36734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89965264"/>
      </p:ext>
    </p:extLst>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34326687"/>
      </p:ext>
    </p:extLst>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82049751"/>
      </p:ext>
    </p:extLst>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36825"/>
      </p:ext>
    </p:extLst>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410995549"/>
      </p:ext>
    </p:extLst>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58081316"/>
      </p:ext>
    </p:extLst>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87450" y="274638"/>
            <a:ext cx="74993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1249363" y="1600200"/>
            <a:ext cx="749935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1028" name="Group 7"/>
          <p:cNvGrpSpPr>
            <a:grpSpLocks/>
          </p:cNvGrpSpPr>
          <p:nvPr userDrawn="1"/>
        </p:nvGrpSpPr>
        <p:grpSpPr bwMode="auto">
          <a:xfrm>
            <a:off x="0" y="0"/>
            <a:ext cx="898525" cy="6859588"/>
            <a:chOff x="0" y="0"/>
            <a:chExt cx="566" cy="4321"/>
          </a:xfrm>
        </p:grpSpPr>
        <p:sp>
          <p:nvSpPr>
            <p:cNvPr id="1033" name="Rectangle 8"/>
            <p:cNvSpPr>
              <a:spLocks noChangeArrowheads="1"/>
            </p:cNvSpPr>
            <p:nvPr/>
          </p:nvSpPr>
          <p:spPr bwMode="auto">
            <a:xfrm>
              <a:off x="0" y="0"/>
              <a:ext cx="566" cy="4321"/>
            </a:xfrm>
            <a:prstGeom prst="rect">
              <a:avLst/>
            </a:prstGeom>
            <a:gradFill rotWithShape="0">
              <a:gsLst>
                <a:gs pos="0">
                  <a:srgbClr val="00279F"/>
                </a:gs>
                <a:gs pos="50000">
                  <a:srgbClr val="99A9D9"/>
                </a:gs>
                <a:gs pos="100000">
                  <a:srgbClr val="00279F"/>
                </a:gs>
              </a:gsLst>
              <a:lin ang="270000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grpSp>
          <p:nvGrpSpPr>
            <p:cNvPr id="1034" name="Group 9"/>
            <p:cNvGrpSpPr>
              <a:grpSpLocks/>
            </p:cNvGrpSpPr>
            <p:nvPr/>
          </p:nvGrpSpPr>
          <p:grpSpPr bwMode="auto">
            <a:xfrm>
              <a:off x="196" y="210"/>
              <a:ext cx="180" cy="3882"/>
              <a:chOff x="232" y="219"/>
              <a:chExt cx="180" cy="3882"/>
            </a:xfrm>
          </p:grpSpPr>
          <p:sp>
            <p:nvSpPr>
              <p:cNvPr id="1035" name="Rectangle 10"/>
              <p:cNvSpPr>
                <a:spLocks noChangeArrowheads="1"/>
              </p:cNvSpPr>
              <p:nvPr/>
            </p:nvSpPr>
            <p:spPr bwMode="auto">
              <a:xfrm>
                <a:off x="232" y="1060"/>
                <a:ext cx="28" cy="3041"/>
              </a:xfrm>
              <a:prstGeom prst="rect">
                <a:avLst/>
              </a:prstGeom>
              <a:gradFill rotWithShape="0">
                <a:gsLst>
                  <a:gs pos="0">
                    <a:srgbClr val="4C67BC"/>
                  </a:gs>
                  <a:gs pos="100000">
                    <a:srgbClr val="00279F"/>
                  </a:gs>
                </a:gsLst>
                <a:lin ang="270000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1036" name="Rectangle 11"/>
              <p:cNvSpPr>
                <a:spLocks noChangeArrowheads="1"/>
              </p:cNvSpPr>
              <p:nvPr/>
            </p:nvSpPr>
            <p:spPr bwMode="auto">
              <a:xfrm>
                <a:off x="308" y="639"/>
                <a:ext cx="28" cy="3007"/>
              </a:xfrm>
              <a:prstGeom prst="rect">
                <a:avLst/>
              </a:prstGeom>
              <a:gradFill rotWithShape="0">
                <a:gsLst>
                  <a:gs pos="0">
                    <a:srgbClr val="4C67BC"/>
                  </a:gs>
                  <a:gs pos="100000">
                    <a:srgbClr val="00279F"/>
                  </a:gs>
                </a:gsLst>
                <a:lin ang="270000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2" name="Rectangle 12"/>
              <p:cNvSpPr>
                <a:spLocks noChangeArrowheads="1"/>
              </p:cNvSpPr>
              <p:nvPr/>
            </p:nvSpPr>
            <p:spPr bwMode="auto">
              <a:xfrm>
                <a:off x="383" y="219"/>
                <a:ext cx="29" cy="3007"/>
              </a:xfrm>
              <a:prstGeom prst="rect">
                <a:avLst/>
              </a:prstGeom>
              <a:gradFill rotWithShape="0">
                <a:gsLst>
                  <a:gs pos="0">
                    <a:srgbClr val="4C67BC"/>
                  </a:gs>
                  <a:gs pos="100000">
                    <a:srgbClr val="00279F"/>
                  </a:gs>
                </a:gsLst>
                <a:lin ang="270000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grpSp>
      </p:grpSp>
      <p:sp>
        <p:nvSpPr>
          <p:cNvPr id="1037" name="Text Box 13"/>
          <p:cNvSpPr txBox="1">
            <a:spLocks noChangeArrowheads="1"/>
          </p:cNvSpPr>
          <p:nvPr userDrawn="1"/>
        </p:nvSpPr>
        <p:spPr bwMode="auto">
          <a:xfrm>
            <a:off x="900113" y="6165850"/>
            <a:ext cx="15843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lnSpc>
                <a:spcPct val="85000"/>
              </a:lnSpc>
              <a:spcBef>
                <a:spcPct val="50000"/>
              </a:spcBef>
              <a:defRPr/>
            </a:pPr>
            <a:r>
              <a:rPr lang="zh-CN" altLang="en-US" sz="1100">
                <a:effectLst>
                  <a:outerShdw blurRad="38100" dist="38100" dir="2700000" algn="tl">
                    <a:srgbClr val="C0C0C0"/>
                  </a:outerShdw>
                </a:effectLst>
                <a:latin typeface="Times New Roman" pitchFamily="18" charset="0"/>
              </a:rPr>
              <a:t>信息科学与工程学院</a:t>
            </a:r>
          </a:p>
          <a:p>
            <a:pPr algn="ctr" eaLnBrk="0" hangingPunct="0">
              <a:lnSpc>
                <a:spcPct val="85000"/>
              </a:lnSpc>
              <a:spcBef>
                <a:spcPct val="50000"/>
              </a:spcBef>
              <a:defRPr/>
            </a:pPr>
            <a:r>
              <a:rPr lang="zh-CN" altLang="en-US" sz="1100">
                <a:effectLst>
                  <a:outerShdw blurRad="38100" dist="38100" dir="2700000" algn="tl">
                    <a:srgbClr val="C0C0C0"/>
                  </a:outerShdw>
                </a:effectLst>
                <a:latin typeface="Times New Roman" pitchFamily="18" charset="0"/>
              </a:rPr>
              <a:t>课外研学指导小组</a:t>
            </a:r>
          </a:p>
        </p:txBody>
      </p:sp>
      <p:grpSp>
        <p:nvGrpSpPr>
          <p:cNvPr id="1030" name="Group 14"/>
          <p:cNvGrpSpPr>
            <a:grpSpLocks/>
          </p:cNvGrpSpPr>
          <p:nvPr userDrawn="1"/>
        </p:nvGrpSpPr>
        <p:grpSpPr bwMode="auto">
          <a:xfrm>
            <a:off x="2478088" y="6092825"/>
            <a:ext cx="6270625" cy="631825"/>
            <a:chOff x="1561" y="3838"/>
            <a:chExt cx="3950" cy="398"/>
          </a:xfrm>
        </p:grpSpPr>
        <p:sp>
          <p:nvSpPr>
            <p:cNvPr id="1031" name="Rectangle 15"/>
            <p:cNvSpPr>
              <a:spLocks noChangeArrowheads="1"/>
            </p:cNvSpPr>
            <p:nvPr/>
          </p:nvSpPr>
          <p:spPr bwMode="auto">
            <a:xfrm>
              <a:off x="1561" y="4009"/>
              <a:ext cx="3496" cy="52"/>
            </a:xfrm>
            <a:prstGeom prst="rect">
              <a:avLst/>
            </a:prstGeom>
            <a:gradFill rotWithShape="0">
              <a:gsLst>
                <a:gs pos="0">
                  <a:srgbClr val="E5E9F5"/>
                </a:gs>
                <a:gs pos="100000">
                  <a:srgbClr val="00279F"/>
                </a:gs>
              </a:gsLst>
              <a:lin ang="270000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pic>
          <p:nvPicPr>
            <p:cNvPr id="1032" name="Picture 16" descr="校标_重新调整_重新调整"/>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5103" y="3838"/>
              <a:ext cx="408" cy="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slow">
    <p:zoom/>
  </p:transition>
  <p:txStyles>
    <p:titleStyle>
      <a:lvl1pPr algn="ctr" rtl="0" eaLnBrk="0" fontAlgn="base" hangingPunct="0">
        <a:spcBef>
          <a:spcPct val="0"/>
        </a:spcBef>
        <a:spcAft>
          <a:spcPct val="0"/>
        </a:spcAft>
        <a:defRPr sz="3200" b="1">
          <a:solidFill>
            <a:srgbClr val="660033"/>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2pPr>
      <a:lvl3pPr algn="ctr" rtl="0" eaLnBrk="0" fontAlgn="base" hangingPunct="0">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3pPr>
      <a:lvl4pPr algn="ctr" rtl="0" eaLnBrk="0" fontAlgn="base" hangingPunct="0">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4pPr>
      <a:lvl5pPr algn="ctr" rtl="0" eaLnBrk="0" fontAlgn="base" hangingPunct="0">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5pPr>
      <a:lvl6pPr marL="457200" algn="ctr" rtl="0" fontAlgn="base">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6pPr>
      <a:lvl7pPr marL="914400" algn="ctr" rtl="0" fontAlgn="base">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7pPr>
      <a:lvl8pPr marL="1371600" algn="ctr" rtl="0" fontAlgn="base">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8pPr>
      <a:lvl9pPr marL="1828800" algn="ctr" rtl="0" fontAlgn="base">
        <a:spcBef>
          <a:spcPct val="0"/>
        </a:spcBef>
        <a:spcAft>
          <a:spcPct val="0"/>
        </a:spcAft>
        <a:defRPr sz="3200" b="1">
          <a:solidFill>
            <a:srgbClr val="660033"/>
          </a:solidFill>
          <a:effectLst>
            <a:outerShdw blurRad="38100" dist="38100" dir="2700000" algn="tl">
              <a:srgbClr val="C0C0C0"/>
            </a:outerShdw>
          </a:effectLst>
          <a:latin typeface="Arial" charset="0"/>
          <a:ea typeface="黑体" pitchFamily="2" charset="-122"/>
        </a:defRPr>
      </a:lvl9pPr>
    </p:titleStyle>
    <p:bodyStyle>
      <a:lvl1pPr marL="342900" indent="-342900" algn="l" rtl="0" eaLnBrk="0" fontAlgn="base" hangingPunct="0">
        <a:spcBef>
          <a:spcPct val="20000"/>
        </a:spcBef>
        <a:spcAft>
          <a:spcPct val="0"/>
        </a:spcAft>
        <a:buClr>
          <a:srgbClr val="0033CC"/>
        </a:buClr>
        <a:buFont typeface="Wingdings" pitchFamily="2" charset="2"/>
        <a:buChar char="n"/>
        <a:defRPr sz="2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04665"/>
            <a:ext cx="5688632" cy="5688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4" name="Rectangle 2"/>
          <p:cNvSpPr>
            <a:spLocks noGrp="1" noChangeArrowheads="1"/>
          </p:cNvSpPr>
          <p:nvPr>
            <p:ph type="title"/>
          </p:nvPr>
        </p:nvSpPr>
        <p:spPr>
          <a:xfrm>
            <a:off x="1042988" y="1412875"/>
            <a:ext cx="7772400" cy="1944688"/>
          </a:xfrm>
        </p:spPr>
        <p:txBody>
          <a:bodyPr/>
          <a:lstStyle/>
          <a:p>
            <a:pPr eaLnBrk="1" hangingPunct="1">
              <a:defRPr/>
            </a:pPr>
            <a:r>
              <a:rPr lang="zh-CN" altLang="en-US" sz="5100" dirty="0" smtClean="0">
                <a:ea typeface="华文新魏" pitchFamily="2" charset="-122"/>
              </a:rPr>
              <a:t>基于教师科研</a:t>
            </a:r>
            <a:r>
              <a:rPr lang="en-US" altLang="zh-CN" sz="5100" dirty="0" smtClean="0">
                <a:latin typeface="Candara" panose="020E0502030303020204" pitchFamily="34" charset="0"/>
                <a:ea typeface="华文新魏" pitchFamily="2" charset="-122"/>
                <a:cs typeface="Courier New" panose="02070309020205020404" pitchFamily="49" charset="0"/>
              </a:rPr>
              <a:t>SRTP</a:t>
            </a:r>
            <a:r>
              <a:rPr lang="zh-CN" altLang="en-US" sz="5100" dirty="0" smtClean="0">
                <a:ea typeface="华文新魏" pitchFamily="2" charset="-122"/>
              </a:rPr>
              <a:t>项目</a:t>
            </a:r>
            <a:r>
              <a:rPr lang="en-US" altLang="zh-CN" sz="5100" dirty="0" smtClean="0">
                <a:ea typeface="华文新魏" pitchFamily="2" charset="-122"/>
              </a:rPr>
              <a:t/>
            </a:r>
            <a:br>
              <a:rPr lang="en-US" altLang="zh-CN" sz="5100" dirty="0" smtClean="0">
                <a:ea typeface="华文新魏" pitchFamily="2" charset="-122"/>
              </a:rPr>
            </a:br>
            <a:r>
              <a:rPr lang="en-US" altLang="zh-CN" sz="5100" dirty="0">
                <a:latin typeface="Candara" panose="020E0502030303020204" pitchFamily="34" charset="0"/>
                <a:ea typeface="华文新魏" pitchFamily="2" charset="-122"/>
                <a:cs typeface="Courier New" panose="02070309020205020404" pitchFamily="49" charset="0"/>
              </a:rPr>
              <a:t>2015</a:t>
            </a:r>
            <a:r>
              <a:rPr lang="zh-CN" altLang="en-US" sz="5100" dirty="0" smtClean="0">
                <a:ea typeface="华文新魏" pitchFamily="2" charset="-122"/>
              </a:rPr>
              <a:t>年度立项动员</a:t>
            </a:r>
            <a:endParaRPr lang="zh-CN" altLang="en-US" sz="3600" dirty="0" smtClean="0">
              <a:latin typeface="Arial Black" pitchFamily="34" charset="0"/>
              <a:ea typeface="BatangChe" pitchFamily="49" charset="-127"/>
            </a:endParaRPr>
          </a:p>
        </p:txBody>
      </p:sp>
      <p:sp>
        <p:nvSpPr>
          <p:cNvPr id="2052" name="Rectangle 3"/>
          <p:cNvSpPr>
            <a:spLocks noGrp="1" noChangeArrowheads="1"/>
          </p:cNvSpPr>
          <p:nvPr>
            <p:ph type="body" idx="1"/>
          </p:nvPr>
        </p:nvSpPr>
        <p:spPr>
          <a:xfrm>
            <a:off x="1623188" y="3852656"/>
            <a:ext cx="6461125" cy="1943100"/>
          </a:xfrm>
        </p:spPr>
        <p:txBody>
          <a:bodyPr/>
          <a:lstStyle/>
          <a:p>
            <a:pPr algn="ctr" eaLnBrk="1" hangingPunct="1">
              <a:lnSpc>
                <a:spcPct val="120000"/>
              </a:lnSpc>
              <a:buFont typeface="Wingdings" pitchFamily="2" charset="2"/>
              <a:buNone/>
            </a:pPr>
            <a:r>
              <a:rPr lang="zh-CN" altLang="en-US" sz="2800" dirty="0" smtClean="0">
                <a:latin typeface="黑体" pitchFamily="49" charset="-122"/>
                <a:ea typeface="黑体" pitchFamily="49" charset="-122"/>
              </a:rPr>
              <a:t>孙 威</a:t>
            </a:r>
            <a:endParaRPr lang="en-US" altLang="zh-CN" sz="2800" dirty="0" smtClean="0">
              <a:latin typeface="黑体" pitchFamily="49" charset="-122"/>
              <a:ea typeface="黑体" pitchFamily="49" charset="-122"/>
            </a:endParaRPr>
          </a:p>
          <a:p>
            <a:pPr algn="ctr" eaLnBrk="1" hangingPunct="1">
              <a:lnSpc>
                <a:spcPct val="120000"/>
              </a:lnSpc>
              <a:buFont typeface="Wingdings" pitchFamily="2" charset="2"/>
              <a:buNone/>
            </a:pPr>
            <a:r>
              <a:rPr lang="zh-CN" altLang="en-US" dirty="0" smtClean="0">
                <a:latin typeface="黑体" pitchFamily="49" charset="-122"/>
                <a:ea typeface="黑体" pitchFamily="49" charset="-122"/>
              </a:rPr>
              <a:t>信息科学与工程学院</a:t>
            </a:r>
            <a:endParaRPr lang="en-US" altLang="zh-CN" dirty="0" smtClean="0">
              <a:latin typeface="黑体" pitchFamily="49" charset="-122"/>
              <a:ea typeface="黑体" pitchFamily="49" charset="-122"/>
            </a:endParaRPr>
          </a:p>
          <a:p>
            <a:pPr algn="ctr" eaLnBrk="1" hangingPunct="1">
              <a:lnSpc>
                <a:spcPct val="120000"/>
              </a:lnSpc>
              <a:buFont typeface="Wingdings" pitchFamily="2" charset="2"/>
              <a:buNone/>
            </a:pPr>
            <a:r>
              <a:rPr lang="en-US" altLang="zh-CN" dirty="0" smtClean="0">
                <a:latin typeface="黑体" pitchFamily="49" charset="-122"/>
                <a:ea typeface="黑体" pitchFamily="49" charset="-122"/>
              </a:rPr>
              <a:t>2015</a:t>
            </a:r>
            <a:r>
              <a:rPr lang="zh-CN" altLang="en-US" dirty="0" smtClean="0">
                <a:latin typeface="黑体" pitchFamily="49" charset="-122"/>
                <a:ea typeface="黑体" pitchFamily="49" charset="-122"/>
              </a:rPr>
              <a:t>年</a:t>
            </a:r>
            <a:r>
              <a:rPr lang="en-US" altLang="zh-CN" dirty="0" smtClean="0">
                <a:latin typeface="黑体" pitchFamily="49" charset="-122"/>
                <a:ea typeface="黑体" pitchFamily="49" charset="-122"/>
              </a:rPr>
              <a:t>1</a:t>
            </a:r>
            <a:r>
              <a:rPr lang="zh-CN" altLang="en-US" dirty="0" smtClean="0">
                <a:latin typeface="黑体" pitchFamily="49" charset="-122"/>
                <a:ea typeface="黑体" pitchFamily="49" charset="-122"/>
              </a:rPr>
              <a:t>月</a:t>
            </a:r>
            <a:r>
              <a:rPr lang="en-US" altLang="zh-CN" dirty="0" smtClean="0">
                <a:latin typeface="黑体" pitchFamily="49" charset="-122"/>
                <a:ea typeface="黑体" pitchFamily="49" charset="-122"/>
              </a:rPr>
              <a:t>20</a:t>
            </a:r>
            <a:r>
              <a:rPr lang="zh-CN" altLang="en-US" dirty="0" smtClean="0">
                <a:latin typeface="黑体" pitchFamily="49" charset="-122"/>
                <a:ea typeface="黑体" pitchFamily="49" charset="-122"/>
              </a:rPr>
              <a:t>日 </a:t>
            </a:r>
            <a:r>
              <a:rPr lang="en-US" altLang="zh-CN" dirty="0" smtClean="0">
                <a:latin typeface="黑体" pitchFamily="49" charset="-122"/>
                <a:ea typeface="黑体" pitchFamily="49" charset="-122"/>
              </a:rPr>
              <a:t>J3-205</a:t>
            </a:r>
            <a:endParaRPr lang="zh-CN" altLang="en-US" dirty="0" smtClean="0">
              <a:latin typeface="黑体" pitchFamily="49" charset="-122"/>
              <a:ea typeface="黑体" pitchFamily="49" charset="-122"/>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043608" y="260648"/>
            <a:ext cx="7499350" cy="1143000"/>
          </a:xfrm>
        </p:spPr>
        <p:txBody>
          <a:bodyPr/>
          <a:lstStyle/>
          <a:p>
            <a:pPr eaLnBrk="1" hangingPunct="1"/>
            <a:r>
              <a:rPr lang="en-US" altLang="zh-CN" sz="2800" dirty="0"/>
              <a:t>2014</a:t>
            </a:r>
            <a:r>
              <a:rPr lang="zh-CN" altLang="en-US" sz="2800" dirty="0"/>
              <a:t>年各级</a:t>
            </a:r>
            <a:r>
              <a:rPr lang="en-US" altLang="zh-CN" sz="2800" dirty="0"/>
              <a:t>SRTP</a:t>
            </a:r>
            <a:r>
              <a:rPr lang="zh-CN" altLang="en-US" sz="2800" dirty="0"/>
              <a:t>立项情况统计图</a:t>
            </a:r>
          </a:p>
        </p:txBody>
      </p:sp>
      <p:pic>
        <p:nvPicPr>
          <p:cNvPr id="17412" name="Picture 6" descr="11111111111111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556792"/>
            <a:ext cx="6599164" cy="417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073690"/>
      </p:ext>
    </p:extLst>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1177106" y="314400"/>
            <a:ext cx="7499350" cy="882352"/>
          </a:xfrm>
        </p:spPr>
        <p:txBody>
          <a:bodyPr/>
          <a:lstStyle/>
          <a:p>
            <a:pPr eaLnBrk="1" hangingPunct="1"/>
            <a:r>
              <a:rPr lang="zh-CN" altLang="en-US" dirty="0" smtClean="0"/>
              <a:t>主要时间节点</a:t>
            </a:r>
          </a:p>
        </p:txBody>
      </p:sp>
      <p:sp>
        <p:nvSpPr>
          <p:cNvPr id="14339" name="Rectangle 3"/>
          <p:cNvSpPr>
            <a:spLocks noGrp="1" noChangeArrowheads="1"/>
          </p:cNvSpPr>
          <p:nvPr>
            <p:ph type="body" idx="4294967295"/>
          </p:nvPr>
        </p:nvSpPr>
        <p:spPr>
          <a:xfrm>
            <a:off x="1187624" y="1196752"/>
            <a:ext cx="7632848" cy="4864893"/>
          </a:xfrm>
        </p:spPr>
        <p:txBody>
          <a:bodyPr/>
          <a:lstStyle/>
          <a:p>
            <a:pPr eaLnBrk="1" hangingPunct="1"/>
            <a:r>
              <a:rPr lang="en-US" altLang="zh-CN" sz="2600" dirty="0" smtClean="0">
                <a:solidFill>
                  <a:srgbClr val="FF0000"/>
                </a:solidFill>
              </a:rPr>
              <a:t>1-9</a:t>
            </a:r>
            <a:r>
              <a:rPr lang="zh-CN" altLang="en-US" sz="2600" dirty="0" smtClean="0">
                <a:solidFill>
                  <a:srgbClr val="FF0000"/>
                </a:solidFill>
              </a:rPr>
              <a:t>月</a:t>
            </a:r>
            <a:r>
              <a:rPr lang="zh-CN" altLang="en-US" sz="2600" dirty="0" smtClean="0"/>
              <a:t>，由教师或企业申报项目指南；</a:t>
            </a:r>
            <a:endParaRPr lang="en-US" altLang="zh-CN" sz="2600" dirty="0" smtClean="0"/>
          </a:p>
          <a:p>
            <a:pPr eaLnBrk="1" hangingPunct="1"/>
            <a:r>
              <a:rPr lang="en-US" altLang="zh-CN" sz="2600" dirty="0" smtClean="0">
                <a:solidFill>
                  <a:srgbClr val="FF0000"/>
                </a:solidFill>
              </a:rPr>
              <a:t>10</a:t>
            </a:r>
            <a:r>
              <a:rPr lang="zh-CN" altLang="en-US" sz="2600" dirty="0" smtClean="0">
                <a:solidFill>
                  <a:srgbClr val="FF0000"/>
                </a:solidFill>
              </a:rPr>
              <a:t>月</a:t>
            </a:r>
            <a:r>
              <a:rPr lang="zh-CN" altLang="en-US" sz="2600" dirty="0" smtClean="0"/>
              <a:t>，教务处审核后发布全校指南</a:t>
            </a:r>
            <a:endParaRPr lang="en-US" altLang="zh-CN" sz="2600" dirty="0" smtClean="0"/>
          </a:p>
          <a:p>
            <a:pPr eaLnBrk="1" hangingPunct="1"/>
            <a:r>
              <a:rPr lang="en-US" altLang="zh-CN" sz="2600" dirty="0" smtClean="0">
                <a:solidFill>
                  <a:srgbClr val="FF0000"/>
                </a:solidFill>
              </a:rPr>
              <a:t>10-11</a:t>
            </a:r>
            <a:r>
              <a:rPr lang="zh-CN" altLang="en-US" sz="2600" dirty="0" smtClean="0">
                <a:solidFill>
                  <a:srgbClr val="FF0000"/>
                </a:solidFill>
              </a:rPr>
              <a:t>月</a:t>
            </a:r>
            <a:r>
              <a:rPr lang="zh-CN" altLang="en-US" sz="2600" dirty="0" smtClean="0"/>
              <a:t>，学生根据已发布的项目指南申请项目，经学院初审；</a:t>
            </a:r>
            <a:endParaRPr lang="en-US" altLang="zh-CN" sz="2600" dirty="0" smtClean="0"/>
          </a:p>
          <a:p>
            <a:pPr eaLnBrk="1" hangingPunct="1"/>
            <a:r>
              <a:rPr lang="en-US" altLang="zh-CN" sz="2600" dirty="0">
                <a:solidFill>
                  <a:srgbClr val="FF0000"/>
                </a:solidFill>
              </a:rPr>
              <a:t>12</a:t>
            </a:r>
            <a:r>
              <a:rPr lang="zh-CN" altLang="en-US" sz="2600" dirty="0" smtClean="0">
                <a:solidFill>
                  <a:srgbClr val="FF0000"/>
                </a:solidFill>
              </a:rPr>
              <a:t>月</a:t>
            </a:r>
            <a:r>
              <a:rPr lang="zh-CN" altLang="en-US" sz="2600" dirty="0" smtClean="0"/>
              <a:t>，学校组织立项终审（答辩）后立项；</a:t>
            </a:r>
            <a:endParaRPr lang="en-US" altLang="zh-CN" sz="2600" dirty="0" smtClean="0"/>
          </a:p>
          <a:p>
            <a:pPr eaLnBrk="1" hangingPunct="1"/>
            <a:r>
              <a:rPr lang="zh-CN" altLang="en-US" sz="2600" dirty="0" smtClean="0">
                <a:solidFill>
                  <a:srgbClr val="FF0000"/>
                </a:solidFill>
              </a:rPr>
              <a:t>次年</a:t>
            </a:r>
            <a:r>
              <a:rPr lang="en-US" altLang="zh-CN" sz="2600" dirty="0">
                <a:solidFill>
                  <a:srgbClr val="FF0000"/>
                </a:solidFill>
              </a:rPr>
              <a:t>5</a:t>
            </a:r>
            <a:r>
              <a:rPr lang="zh-CN" altLang="en-US" sz="2600" smtClean="0">
                <a:solidFill>
                  <a:srgbClr val="FF0000"/>
                </a:solidFill>
              </a:rPr>
              <a:t>月</a:t>
            </a:r>
            <a:r>
              <a:rPr lang="zh-CN" altLang="en-US" sz="2600" dirty="0" smtClean="0"/>
              <a:t>，学院组织中期检查（要求必须阅读20篇以上的文章并撰写5000字以上的文献综述）；</a:t>
            </a:r>
            <a:endParaRPr lang="en-US" altLang="zh-CN" sz="2600" dirty="0" smtClean="0"/>
          </a:p>
          <a:p>
            <a:pPr eaLnBrk="1" hangingPunct="1"/>
            <a:r>
              <a:rPr lang="en-US" altLang="zh-CN" sz="2600" dirty="0" smtClean="0">
                <a:solidFill>
                  <a:srgbClr val="FF0000"/>
                </a:solidFill>
              </a:rPr>
              <a:t>12</a:t>
            </a:r>
            <a:r>
              <a:rPr lang="zh-CN" altLang="en-US" sz="2600" dirty="0" smtClean="0">
                <a:solidFill>
                  <a:srgbClr val="FF0000"/>
                </a:solidFill>
              </a:rPr>
              <a:t>月，</a:t>
            </a:r>
            <a:r>
              <a:rPr lang="zh-CN" altLang="en-US" sz="2600" dirty="0" smtClean="0"/>
              <a:t>由学校教务处组织结题验收，同时参加当年度创新创业成果展示会；</a:t>
            </a:r>
            <a:endParaRPr lang="en-US" altLang="zh-CN" sz="2600" dirty="0" smtClean="0"/>
          </a:p>
          <a:p>
            <a:pPr eaLnBrk="1" hangingPunct="1"/>
            <a:r>
              <a:rPr lang="zh-CN" altLang="en-US" sz="2600" dirty="0" smtClean="0">
                <a:solidFill>
                  <a:srgbClr val="FF0000"/>
                </a:solidFill>
              </a:rPr>
              <a:t>再一年的</a:t>
            </a:r>
            <a:r>
              <a:rPr lang="en-US" altLang="zh-CN" sz="2600" dirty="0" smtClean="0">
                <a:solidFill>
                  <a:srgbClr val="FF0000"/>
                </a:solidFill>
              </a:rPr>
              <a:t>5</a:t>
            </a:r>
            <a:r>
              <a:rPr lang="zh-CN" altLang="en-US" sz="2600" dirty="0" smtClean="0">
                <a:solidFill>
                  <a:srgbClr val="FF0000"/>
                </a:solidFill>
              </a:rPr>
              <a:t>月</a:t>
            </a:r>
            <a:r>
              <a:rPr lang="zh-CN" altLang="en-US" sz="2600" dirty="0" smtClean="0"/>
              <a:t>，参加当年度学术报告会</a:t>
            </a:r>
            <a:endParaRPr lang="en-US" altLang="zh-CN" sz="2600" dirty="0" smtClean="0"/>
          </a:p>
        </p:txBody>
      </p:sp>
    </p:spTree>
    <p:extLst>
      <p:ext uri="{BB962C8B-B14F-4D97-AF65-F5344CB8AC3E}">
        <p14:creationId xmlns:p14="http://schemas.microsoft.com/office/powerpoint/2010/main" val="165213269"/>
      </p:ext>
    </p:extLst>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07704" y="2060848"/>
            <a:ext cx="1998663" cy="1784350"/>
            <a:chOff x="2033984" y="2206625"/>
            <a:chExt cx="1998663" cy="1784350"/>
          </a:xfrm>
        </p:grpSpPr>
        <p:sp>
          <p:nvSpPr>
            <p:cNvPr id="29698" name="任意多边形 15"/>
            <p:cNvSpPr>
              <a:spLocks noChangeArrowheads="1"/>
            </p:cNvSpPr>
            <p:nvPr/>
          </p:nvSpPr>
          <p:spPr bwMode="auto">
            <a:xfrm>
              <a:off x="2033984" y="2206625"/>
              <a:ext cx="1998663" cy="1784350"/>
            </a:xfrm>
            <a:custGeom>
              <a:avLst/>
              <a:gdLst>
                <a:gd name="T0" fmla="*/ 356328 w 1689664"/>
                <a:gd name="T1" fmla="*/ 0 h 1509486"/>
                <a:gd name="T2" fmla="*/ 1925785 w 1689664"/>
                <a:gd name="T3" fmla="*/ 0 h 1509486"/>
                <a:gd name="T4" fmla="*/ 2282113 w 1689664"/>
                <a:gd name="T5" fmla="*/ 355620 h 1509486"/>
                <a:gd name="T6" fmla="*/ 2282113 w 1689664"/>
                <a:gd name="T7" fmla="*/ 948909 h 1509486"/>
                <a:gd name="T8" fmla="*/ 2796520 w 1689664"/>
                <a:gd name="T9" fmla="*/ 1246671 h 1509486"/>
                <a:gd name="T10" fmla="*/ 2282113 w 1689664"/>
                <a:gd name="T11" fmla="*/ 1544433 h 1509486"/>
                <a:gd name="T12" fmla="*/ 2282113 w 1689664"/>
                <a:gd name="T13" fmla="*/ 2137722 h 1509486"/>
                <a:gd name="T14" fmla="*/ 1925785 w 1689664"/>
                <a:gd name="T15" fmla="*/ 2493343 h 1509486"/>
                <a:gd name="T16" fmla="*/ 356328 w 1689664"/>
                <a:gd name="T17" fmla="*/ 2493343 h 1509486"/>
                <a:gd name="T18" fmla="*/ 0 w 1689664"/>
                <a:gd name="T19" fmla="*/ 2137722 h 1509486"/>
                <a:gd name="T20" fmla="*/ 0 w 1689664"/>
                <a:gd name="T21" fmla="*/ 355620 h 1509486"/>
                <a:gd name="T22" fmla="*/ 356328 w 1689664"/>
                <a:gd name="T23" fmla="*/ 0 h 1509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89664"/>
                <a:gd name="T37" fmla="*/ 0 h 1509486"/>
                <a:gd name="T38" fmla="*/ 1689664 w 1689664"/>
                <a:gd name="T39" fmla="*/ 1509486 h 15094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89664" h="1509486">
                  <a:moveTo>
                    <a:pt x="215295" y="0"/>
                  </a:moveTo>
                  <a:lnTo>
                    <a:pt x="1163563" y="0"/>
                  </a:lnTo>
                  <a:cubicBezTo>
                    <a:pt x="1282467" y="0"/>
                    <a:pt x="1378858" y="96391"/>
                    <a:pt x="1378858" y="215295"/>
                  </a:cubicBezTo>
                  <a:lnTo>
                    <a:pt x="1378858" y="574476"/>
                  </a:lnTo>
                  <a:lnTo>
                    <a:pt x="1689664" y="754743"/>
                  </a:lnTo>
                  <a:lnTo>
                    <a:pt x="1378858" y="935010"/>
                  </a:lnTo>
                  <a:lnTo>
                    <a:pt x="1378858" y="1294191"/>
                  </a:lnTo>
                  <a:cubicBezTo>
                    <a:pt x="1378858" y="1413095"/>
                    <a:pt x="1282467" y="1509486"/>
                    <a:pt x="1163563" y="1509486"/>
                  </a:cubicBezTo>
                  <a:lnTo>
                    <a:pt x="215295" y="1509486"/>
                  </a:lnTo>
                  <a:cubicBezTo>
                    <a:pt x="96391" y="1509486"/>
                    <a:pt x="0" y="1413095"/>
                    <a:pt x="0" y="1294191"/>
                  </a:cubicBezTo>
                  <a:lnTo>
                    <a:pt x="0" y="215295"/>
                  </a:lnTo>
                  <a:cubicBezTo>
                    <a:pt x="0" y="96391"/>
                    <a:pt x="96391" y="0"/>
                    <a:pt x="215295" y="0"/>
                  </a:cubicBez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540000" rIns="28800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sz="2800" dirty="0" smtClean="0">
                  <a:latin typeface="微软雅黑" pitchFamily="34" charset="-122"/>
                  <a:ea typeface="微软雅黑" pitchFamily="34" charset="-122"/>
                </a:rPr>
                <a:t>申报立项</a:t>
              </a:r>
              <a:endParaRPr lang="zh-CN" altLang="en-US" sz="2800" dirty="0">
                <a:latin typeface="微软雅黑" pitchFamily="34" charset="-122"/>
                <a:ea typeface="微软雅黑" pitchFamily="34" charset="-122"/>
              </a:endParaRPr>
            </a:p>
          </p:txBody>
        </p:sp>
        <p:sp>
          <p:nvSpPr>
            <p:cNvPr id="29699" name="圆角矩形 5"/>
            <p:cNvSpPr>
              <a:spLocks noChangeArrowheads="1"/>
            </p:cNvSpPr>
            <p:nvPr/>
          </p:nvSpPr>
          <p:spPr bwMode="auto">
            <a:xfrm>
              <a:off x="2157809" y="2325688"/>
              <a:ext cx="1370013" cy="584200"/>
            </a:xfrm>
            <a:prstGeom prst="roundRect">
              <a:avLst>
                <a:gd name="adj" fmla="val 15616"/>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3600" dirty="0">
                  <a:solidFill>
                    <a:srgbClr val="FFC000"/>
                  </a:solidFill>
                  <a:latin typeface="Berlin Sans FB" pitchFamily="34" charset="0"/>
                  <a:ea typeface="微软雅黑" pitchFamily="34" charset="-122"/>
                </a:rPr>
                <a:t>01</a:t>
              </a:r>
              <a:endParaRPr lang="zh-CN" altLang="en-US" sz="3600" dirty="0">
                <a:solidFill>
                  <a:srgbClr val="FFC000"/>
                </a:solidFill>
                <a:latin typeface="Berlin Sans FB" pitchFamily="34" charset="0"/>
                <a:ea typeface="微软雅黑" pitchFamily="34" charset="-122"/>
              </a:endParaRPr>
            </a:p>
          </p:txBody>
        </p:sp>
      </p:grpSp>
      <p:grpSp>
        <p:nvGrpSpPr>
          <p:cNvPr id="3" name="组合 2"/>
          <p:cNvGrpSpPr/>
          <p:nvPr/>
        </p:nvGrpSpPr>
        <p:grpSpPr>
          <a:xfrm>
            <a:off x="3906367" y="2060848"/>
            <a:ext cx="1998662" cy="1784350"/>
            <a:chOff x="4032647" y="2206625"/>
            <a:chExt cx="1998662" cy="1784350"/>
          </a:xfrm>
        </p:grpSpPr>
        <p:sp>
          <p:nvSpPr>
            <p:cNvPr id="29700" name="任意多边形 16"/>
            <p:cNvSpPr>
              <a:spLocks noChangeArrowheads="1"/>
            </p:cNvSpPr>
            <p:nvPr/>
          </p:nvSpPr>
          <p:spPr bwMode="auto">
            <a:xfrm>
              <a:off x="4032647" y="2206625"/>
              <a:ext cx="1998662" cy="1784350"/>
            </a:xfrm>
            <a:custGeom>
              <a:avLst/>
              <a:gdLst>
                <a:gd name="T0" fmla="*/ 356328 w 1689664"/>
                <a:gd name="T1" fmla="*/ 0 h 1509486"/>
                <a:gd name="T2" fmla="*/ 1925782 w 1689664"/>
                <a:gd name="T3" fmla="*/ 0 h 1509486"/>
                <a:gd name="T4" fmla="*/ 2282110 w 1689664"/>
                <a:gd name="T5" fmla="*/ 355620 h 1509486"/>
                <a:gd name="T6" fmla="*/ 2282110 w 1689664"/>
                <a:gd name="T7" fmla="*/ 948909 h 1509486"/>
                <a:gd name="T8" fmla="*/ 2796517 w 1689664"/>
                <a:gd name="T9" fmla="*/ 1246671 h 1509486"/>
                <a:gd name="T10" fmla="*/ 2282110 w 1689664"/>
                <a:gd name="T11" fmla="*/ 1544433 h 1509486"/>
                <a:gd name="T12" fmla="*/ 2282110 w 1689664"/>
                <a:gd name="T13" fmla="*/ 2137722 h 1509486"/>
                <a:gd name="T14" fmla="*/ 1925782 w 1689664"/>
                <a:gd name="T15" fmla="*/ 2493343 h 1509486"/>
                <a:gd name="T16" fmla="*/ 356328 w 1689664"/>
                <a:gd name="T17" fmla="*/ 2493343 h 1509486"/>
                <a:gd name="T18" fmla="*/ 0 w 1689664"/>
                <a:gd name="T19" fmla="*/ 2137722 h 1509486"/>
                <a:gd name="T20" fmla="*/ 0 w 1689664"/>
                <a:gd name="T21" fmla="*/ 355620 h 1509486"/>
                <a:gd name="T22" fmla="*/ 356328 w 1689664"/>
                <a:gd name="T23" fmla="*/ 0 h 1509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89664"/>
                <a:gd name="T37" fmla="*/ 0 h 1509486"/>
                <a:gd name="T38" fmla="*/ 1689664 w 1689664"/>
                <a:gd name="T39" fmla="*/ 1509486 h 15094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89664" h="1509486">
                  <a:moveTo>
                    <a:pt x="215295" y="0"/>
                  </a:moveTo>
                  <a:lnTo>
                    <a:pt x="1163563" y="0"/>
                  </a:lnTo>
                  <a:cubicBezTo>
                    <a:pt x="1282467" y="0"/>
                    <a:pt x="1378858" y="96391"/>
                    <a:pt x="1378858" y="215295"/>
                  </a:cubicBezTo>
                  <a:lnTo>
                    <a:pt x="1378858" y="574476"/>
                  </a:lnTo>
                  <a:lnTo>
                    <a:pt x="1689664" y="754743"/>
                  </a:lnTo>
                  <a:lnTo>
                    <a:pt x="1378858" y="935010"/>
                  </a:lnTo>
                  <a:lnTo>
                    <a:pt x="1378858" y="1294191"/>
                  </a:lnTo>
                  <a:cubicBezTo>
                    <a:pt x="1378858" y="1413095"/>
                    <a:pt x="1282467" y="1509486"/>
                    <a:pt x="1163563" y="1509486"/>
                  </a:cubicBezTo>
                  <a:lnTo>
                    <a:pt x="215295" y="1509486"/>
                  </a:lnTo>
                  <a:cubicBezTo>
                    <a:pt x="96391" y="1509486"/>
                    <a:pt x="0" y="1413095"/>
                    <a:pt x="0" y="1294191"/>
                  </a:cubicBezTo>
                  <a:lnTo>
                    <a:pt x="0" y="215295"/>
                  </a:lnTo>
                  <a:cubicBezTo>
                    <a:pt x="0" y="96391"/>
                    <a:pt x="96391" y="0"/>
                    <a:pt x="215295" y="0"/>
                  </a:cubicBezTo>
                  <a:close/>
                </a:path>
              </a:pathLst>
            </a:custGeom>
            <a:solidFill>
              <a:srgbClr val="19BAF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540000" rIns="28800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sz="2800">
                  <a:latin typeface="微软雅黑" pitchFamily="34" charset="-122"/>
                  <a:ea typeface="微软雅黑" pitchFamily="34" charset="-122"/>
                </a:rPr>
                <a:t>中期检查</a:t>
              </a:r>
            </a:p>
          </p:txBody>
        </p:sp>
        <p:sp>
          <p:nvSpPr>
            <p:cNvPr id="29701" name="圆角矩形 17"/>
            <p:cNvSpPr>
              <a:spLocks noChangeArrowheads="1"/>
            </p:cNvSpPr>
            <p:nvPr/>
          </p:nvSpPr>
          <p:spPr bwMode="auto">
            <a:xfrm>
              <a:off x="4156472" y="2325688"/>
              <a:ext cx="1370012" cy="584200"/>
            </a:xfrm>
            <a:prstGeom prst="roundRect">
              <a:avLst>
                <a:gd name="adj" fmla="val 15616"/>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3600" dirty="0">
                  <a:solidFill>
                    <a:srgbClr val="19BAF0"/>
                  </a:solidFill>
                  <a:latin typeface="Berlin Sans FB" pitchFamily="34" charset="0"/>
                  <a:ea typeface="微软雅黑" pitchFamily="34" charset="-122"/>
                </a:rPr>
                <a:t>02</a:t>
              </a:r>
              <a:endParaRPr lang="zh-CN" altLang="en-US" sz="3600" dirty="0">
                <a:solidFill>
                  <a:srgbClr val="19BAF0"/>
                </a:solidFill>
                <a:latin typeface="Berlin Sans FB" pitchFamily="34" charset="0"/>
                <a:ea typeface="微软雅黑" pitchFamily="34" charset="-122"/>
              </a:endParaRPr>
            </a:p>
          </p:txBody>
        </p:sp>
      </p:grpSp>
      <p:grpSp>
        <p:nvGrpSpPr>
          <p:cNvPr id="4" name="组合 3"/>
          <p:cNvGrpSpPr/>
          <p:nvPr/>
        </p:nvGrpSpPr>
        <p:grpSpPr>
          <a:xfrm>
            <a:off x="5905029" y="2060848"/>
            <a:ext cx="1997075" cy="1784350"/>
            <a:chOff x="6031309" y="2206625"/>
            <a:chExt cx="1997075" cy="1784350"/>
          </a:xfrm>
        </p:grpSpPr>
        <p:sp>
          <p:nvSpPr>
            <p:cNvPr id="29702" name="任意多边形 18"/>
            <p:cNvSpPr>
              <a:spLocks noChangeArrowheads="1"/>
            </p:cNvSpPr>
            <p:nvPr/>
          </p:nvSpPr>
          <p:spPr bwMode="auto">
            <a:xfrm>
              <a:off x="6031309" y="2206625"/>
              <a:ext cx="1997075" cy="1784350"/>
            </a:xfrm>
            <a:custGeom>
              <a:avLst/>
              <a:gdLst>
                <a:gd name="T0" fmla="*/ 355480 w 1689664"/>
                <a:gd name="T1" fmla="*/ 0 h 1509486"/>
                <a:gd name="T2" fmla="*/ 1921197 w 1689664"/>
                <a:gd name="T3" fmla="*/ 0 h 1509486"/>
                <a:gd name="T4" fmla="*/ 2276677 w 1689664"/>
                <a:gd name="T5" fmla="*/ 355620 h 1509486"/>
                <a:gd name="T6" fmla="*/ 2276677 w 1689664"/>
                <a:gd name="T7" fmla="*/ 948909 h 1509486"/>
                <a:gd name="T8" fmla="*/ 2789859 w 1689664"/>
                <a:gd name="T9" fmla="*/ 1246671 h 1509486"/>
                <a:gd name="T10" fmla="*/ 2276677 w 1689664"/>
                <a:gd name="T11" fmla="*/ 1544433 h 1509486"/>
                <a:gd name="T12" fmla="*/ 2276677 w 1689664"/>
                <a:gd name="T13" fmla="*/ 2137722 h 1509486"/>
                <a:gd name="T14" fmla="*/ 1921197 w 1689664"/>
                <a:gd name="T15" fmla="*/ 2493343 h 1509486"/>
                <a:gd name="T16" fmla="*/ 355480 w 1689664"/>
                <a:gd name="T17" fmla="*/ 2493343 h 1509486"/>
                <a:gd name="T18" fmla="*/ 0 w 1689664"/>
                <a:gd name="T19" fmla="*/ 2137722 h 1509486"/>
                <a:gd name="T20" fmla="*/ 0 w 1689664"/>
                <a:gd name="T21" fmla="*/ 355620 h 1509486"/>
                <a:gd name="T22" fmla="*/ 355480 w 1689664"/>
                <a:gd name="T23" fmla="*/ 0 h 1509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89664"/>
                <a:gd name="T37" fmla="*/ 0 h 1509486"/>
                <a:gd name="T38" fmla="*/ 1689664 w 1689664"/>
                <a:gd name="T39" fmla="*/ 1509486 h 15094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89664" h="1509486">
                  <a:moveTo>
                    <a:pt x="215295" y="0"/>
                  </a:moveTo>
                  <a:lnTo>
                    <a:pt x="1163563" y="0"/>
                  </a:lnTo>
                  <a:cubicBezTo>
                    <a:pt x="1282467" y="0"/>
                    <a:pt x="1378858" y="96391"/>
                    <a:pt x="1378858" y="215295"/>
                  </a:cubicBezTo>
                  <a:lnTo>
                    <a:pt x="1378858" y="574476"/>
                  </a:lnTo>
                  <a:lnTo>
                    <a:pt x="1689664" y="754743"/>
                  </a:lnTo>
                  <a:lnTo>
                    <a:pt x="1378858" y="935010"/>
                  </a:lnTo>
                  <a:lnTo>
                    <a:pt x="1378858" y="1294191"/>
                  </a:lnTo>
                  <a:cubicBezTo>
                    <a:pt x="1378858" y="1413095"/>
                    <a:pt x="1282467" y="1509486"/>
                    <a:pt x="1163563" y="1509486"/>
                  </a:cubicBezTo>
                  <a:lnTo>
                    <a:pt x="215295" y="1509486"/>
                  </a:lnTo>
                  <a:cubicBezTo>
                    <a:pt x="96391" y="1509486"/>
                    <a:pt x="0" y="1413095"/>
                    <a:pt x="0" y="1294191"/>
                  </a:cubicBezTo>
                  <a:lnTo>
                    <a:pt x="0" y="215295"/>
                  </a:lnTo>
                  <a:cubicBezTo>
                    <a:pt x="0" y="96391"/>
                    <a:pt x="96391" y="0"/>
                    <a:pt x="215295" y="0"/>
                  </a:cubicBez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540000" rIns="28800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sz="2800">
                  <a:latin typeface="微软雅黑" pitchFamily="34" charset="-122"/>
                  <a:ea typeface="微软雅黑" pitchFamily="34" charset="-122"/>
                </a:rPr>
                <a:t>结题验收</a:t>
              </a:r>
            </a:p>
          </p:txBody>
        </p:sp>
        <p:sp>
          <p:nvSpPr>
            <p:cNvPr id="29703" name="圆角矩形 19"/>
            <p:cNvSpPr>
              <a:spLocks noChangeArrowheads="1"/>
            </p:cNvSpPr>
            <p:nvPr/>
          </p:nvSpPr>
          <p:spPr bwMode="auto">
            <a:xfrm>
              <a:off x="6155134" y="2325688"/>
              <a:ext cx="1368425" cy="584200"/>
            </a:xfrm>
            <a:prstGeom prst="roundRect">
              <a:avLst>
                <a:gd name="adj" fmla="val 15616"/>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3600">
                  <a:solidFill>
                    <a:srgbClr val="92D050"/>
                  </a:solidFill>
                  <a:latin typeface="Berlin Sans FB" pitchFamily="34" charset="0"/>
                  <a:ea typeface="微软雅黑" pitchFamily="34" charset="-122"/>
                </a:rPr>
                <a:t>03</a:t>
              </a:r>
              <a:endParaRPr lang="zh-CN" altLang="en-US" sz="3600">
                <a:solidFill>
                  <a:srgbClr val="92D050"/>
                </a:solidFill>
                <a:latin typeface="Berlin Sans FB" pitchFamily="34" charset="0"/>
                <a:ea typeface="微软雅黑" pitchFamily="34" charset="-122"/>
              </a:endParaRPr>
            </a:p>
          </p:txBody>
        </p:sp>
      </p:grpSp>
      <p:sp>
        <p:nvSpPr>
          <p:cNvPr id="29704" name="标题 4"/>
          <p:cNvSpPr>
            <a:spLocks noGrp="1"/>
          </p:cNvSpPr>
          <p:nvPr>
            <p:ph type="title" idx="4294967295"/>
          </p:nvPr>
        </p:nvSpPr>
        <p:spPr>
          <a:xfrm>
            <a:off x="806896" y="476672"/>
            <a:ext cx="8229600" cy="692150"/>
          </a:xfrm>
        </p:spPr>
        <p:txBody>
          <a:bodyPr lIns="90000"/>
          <a:lstStyle/>
          <a:p>
            <a:pPr eaLnBrk="1" hangingPunct="1"/>
            <a:r>
              <a:rPr lang="zh-CN" altLang="en-US" dirty="0" smtClean="0"/>
              <a:t>立项、中期和结题验收各阶段评价指标</a:t>
            </a: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4149080"/>
            <a:ext cx="3030397" cy="2016224"/>
          </a:xfrm>
          <a:prstGeom prst="rect">
            <a:avLst/>
          </a:prstGeom>
        </p:spPr>
      </p:pic>
    </p:spTree>
    <p:extLst>
      <p:ext uri="{BB962C8B-B14F-4D97-AF65-F5344CB8AC3E}">
        <p14:creationId xmlns:p14="http://schemas.microsoft.com/office/powerpoint/2010/main" val="2792419354"/>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1177106" y="314400"/>
            <a:ext cx="7499350" cy="882352"/>
          </a:xfrm>
        </p:spPr>
        <p:txBody>
          <a:bodyPr/>
          <a:lstStyle/>
          <a:p>
            <a:pPr eaLnBrk="1" hangingPunct="1"/>
            <a:r>
              <a:rPr lang="zh-CN" altLang="en-US" dirty="0"/>
              <a:t>立项注意事项</a:t>
            </a:r>
            <a:endParaRPr lang="zh-CN" altLang="en-US" dirty="0" smtClean="0"/>
          </a:p>
        </p:txBody>
      </p:sp>
      <p:sp>
        <p:nvSpPr>
          <p:cNvPr id="14339" name="Rectangle 3"/>
          <p:cNvSpPr>
            <a:spLocks noGrp="1" noChangeArrowheads="1"/>
          </p:cNvSpPr>
          <p:nvPr>
            <p:ph type="body" idx="4294967295"/>
          </p:nvPr>
        </p:nvSpPr>
        <p:spPr>
          <a:xfrm>
            <a:off x="1187624" y="1372419"/>
            <a:ext cx="7632848" cy="4072805"/>
          </a:xfrm>
        </p:spPr>
        <p:txBody>
          <a:bodyPr/>
          <a:lstStyle/>
          <a:p>
            <a:pPr eaLnBrk="1" hangingPunct="1"/>
            <a:r>
              <a:rPr lang="zh-CN" altLang="en-US" sz="2800" dirty="0" smtClean="0"/>
              <a:t>项目工作量大小合适，适合</a:t>
            </a:r>
            <a:r>
              <a:rPr lang="en-US" altLang="zh-CN" sz="2800" dirty="0" smtClean="0"/>
              <a:t>3-5</a:t>
            </a:r>
            <a:r>
              <a:rPr lang="zh-CN" altLang="en-US" sz="2800" dirty="0" smtClean="0"/>
              <a:t>名本科生在一年内完成</a:t>
            </a:r>
            <a:endParaRPr lang="en-US" altLang="zh-CN" sz="2800" dirty="0" smtClean="0"/>
          </a:p>
          <a:p>
            <a:pPr eaLnBrk="1" hangingPunct="1"/>
            <a:r>
              <a:rPr lang="zh-CN" altLang="en-US" sz="2800" dirty="0"/>
              <a:t>任务</a:t>
            </a:r>
            <a:r>
              <a:rPr lang="zh-CN" altLang="en-US" sz="2800" dirty="0" smtClean="0"/>
              <a:t>书填写应遵循实事求是的原则，切忌好高骛远，贪大喜功</a:t>
            </a:r>
            <a:endParaRPr lang="en-US" altLang="zh-CN" sz="2800" dirty="0" smtClean="0"/>
          </a:p>
          <a:p>
            <a:pPr eaLnBrk="1" hangingPunct="1"/>
            <a:r>
              <a:rPr lang="zh-CN" altLang="en-US" sz="2800" dirty="0" smtClean="0"/>
              <a:t>与指导教师对各细节充分沟通</a:t>
            </a:r>
            <a:endParaRPr lang="en-US" altLang="zh-CN" sz="2800" dirty="0" smtClean="0"/>
          </a:p>
          <a:p>
            <a:pPr eaLnBrk="1" hangingPunct="1"/>
            <a:r>
              <a:rPr lang="zh-CN" altLang="en-US" sz="2800" dirty="0" smtClean="0"/>
              <a:t>分阶段细化研究工作</a:t>
            </a:r>
            <a:endParaRPr lang="en-US" altLang="zh-CN" sz="2800" dirty="0" smtClean="0"/>
          </a:p>
          <a:p>
            <a:pPr eaLnBrk="1" hangingPunct="1"/>
            <a:r>
              <a:rPr lang="zh-CN" altLang="en-US" sz="2800" dirty="0" smtClean="0"/>
              <a:t>经费预算应切实可行</a:t>
            </a:r>
            <a:endParaRPr lang="en-US" altLang="zh-CN" sz="2800" dirty="0" smtClean="0"/>
          </a:p>
          <a:p>
            <a:pPr eaLnBrk="1" hangingPunct="1"/>
            <a:r>
              <a:rPr lang="zh-CN" altLang="en-US" sz="2800" dirty="0" smtClean="0"/>
              <a:t>项目成果为中期检查和结题验收时的最重要依据</a:t>
            </a:r>
            <a:endParaRPr lang="en-US" altLang="zh-CN" sz="2800" dirty="0" smtClean="0"/>
          </a:p>
        </p:txBody>
      </p:sp>
      <p:pic>
        <p:nvPicPr>
          <p:cNvPr id="7" name="图片 8" descr="85.jpg"/>
          <p:cNvPicPr>
            <a:picLocks noChangeAspect="1"/>
          </p:cNvPicPr>
          <p:nvPr/>
        </p:nvPicPr>
        <p:blipFill>
          <a:blip r:embed="rId2">
            <a:extLst>
              <a:ext uri="{28A0092B-C50C-407E-A947-70E740481C1C}">
                <a14:useLocalDpi xmlns:a14="http://schemas.microsoft.com/office/drawing/2010/main" val="0"/>
              </a:ext>
            </a:extLst>
          </a:blip>
          <a:srcRect l="9303" t="24783" r="13956" b="17039"/>
          <a:stretch>
            <a:fillRect/>
          </a:stretch>
        </p:blipFill>
        <p:spPr bwMode="auto">
          <a:xfrm>
            <a:off x="6238770" y="3211828"/>
            <a:ext cx="2725718" cy="151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839893"/>
      </p:ext>
    </p:extLst>
  </p:cSld>
  <p:clrMapOvr>
    <a:masterClrMapping/>
  </p:clrMapOvr>
  <p:transition spd="slow">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259632" y="0"/>
            <a:ext cx="7499350" cy="1143000"/>
          </a:xfrm>
        </p:spPr>
        <p:txBody>
          <a:bodyPr/>
          <a:lstStyle/>
          <a:p>
            <a:r>
              <a:rPr lang="zh-CN" altLang="en-US" dirty="0" smtClean="0"/>
              <a:t>立项评价指标</a:t>
            </a:r>
          </a:p>
        </p:txBody>
      </p:sp>
      <p:graphicFrame>
        <p:nvGraphicFramePr>
          <p:cNvPr id="44035" name="Group 3"/>
          <p:cNvGraphicFramePr>
            <a:graphicFrameLocks noGrp="1"/>
          </p:cNvGraphicFramePr>
          <p:nvPr>
            <p:ph type="tbl" idx="1"/>
            <p:extLst>
              <p:ext uri="{D42A27DB-BD31-4B8C-83A1-F6EECF244321}">
                <p14:modId xmlns:p14="http://schemas.microsoft.com/office/powerpoint/2010/main" val="1030192559"/>
              </p:ext>
            </p:extLst>
          </p:nvPr>
        </p:nvGraphicFramePr>
        <p:xfrm>
          <a:off x="1259632" y="980728"/>
          <a:ext cx="7488832" cy="5073653"/>
        </p:xfrm>
        <a:graphic>
          <a:graphicData uri="http://schemas.openxmlformats.org/drawingml/2006/table">
            <a:tbl>
              <a:tblPr/>
              <a:tblGrid>
                <a:gridCol w="3854206"/>
                <a:gridCol w="970774"/>
                <a:gridCol w="999623"/>
                <a:gridCol w="1664229"/>
              </a:tblGrid>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主要评审指标</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5400" cap="flat" cmpd="sng" algn="ctr">
                      <a:solidFill>
                        <a:srgbClr val="C0504D"/>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分值</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5400" cap="flat" cmpd="sng" algn="ctr">
                      <a:solidFill>
                        <a:srgbClr val="C0504D"/>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得分</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5400" cap="flat" cmpd="sng" algn="ctr">
                      <a:solidFill>
                        <a:srgbClr val="C0504D"/>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备    注</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5400" cap="flat" cmpd="sng" algn="ctr">
                      <a:solidFill>
                        <a:srgbClr val="C0504D"/>
                      </a:solidFill>
                      <a:prstDash val="solid"/>
                      <a:round/>
                      <a:headEnd type="none" w="med" len="med"/>
                      <a:tailEnd type="none" w="med" len="med"/>
                    </a:lnB>
                    <a:lnTlToBr>
                      <a:noFill/>
                    </a:lnTlToBr>
                    <a:lnBlToTr>
                      <a:noFill/>
                    </a:lnBlToTr>
                    <a:noFill/>
                  </a:tcPr>
                </a:tc>
              </a:tr>
              <a:tr h="36036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项目内容叙述清楚的程度</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54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30</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54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54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54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项目前期研究进展情况</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r>
              <a:tr h="36036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Calibri" pitchFamily="34" charset="0"/>
                          <a:ea typeface="宋体" pitchFamily="2" charset="-122"/>
                          <a:sym typeface="仿宋" pitchFamily="49" charset="-122"/>
                        </a:rPr>
                        <a:t>与指导老师科研项目研究的关联程度</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项目是否有创新点或实用性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25</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r>
              <a:tr h="36036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项目使学生受到完整科研训练的程度</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r h="36036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项目预期成果表述的完整性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r>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学院是否能够提供项目研究环境</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20</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项目成员组成的合理性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r>
              <a:tr h="36036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对经费使用情况的安排的合理性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技术路线的可行性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25 </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r>
              <a:tr h="36036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学生知识基础和技能的可行性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r h="3587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一年之内完成项目任务的可行性</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noFill/>
                  </a:tcPr>
                </a:tc>
              </a:tr>
              <a:tr h="4000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总    分</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100</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zh-CN" altLang="en-US" sz="1600" b="0" i="0" u="none" strike="noStrike" cap="none" normalizeH="0" baseline="0" dirty="0" smtClean="0">
                        <a:ln>
                          <a:noFill/>
                        </a:ln>
                        <a:solidFill>
                          <a:srgbClr val="000000"/>
                        </a:solidFill>
                        <a:effectLst/>
                        <a:latin typeface="仿宋" pitchFamily="49" charset="-122"/>
                        <a:ea typeface="仿宋" pitchFamily="49" charset="-122"/>
                        <a:sym typeface="仿宋" pitchFamily="49" charset="-122"/>
                      </a:endParaRPr>
                    </a:p>
                  </a:txBody>
                  <a:tcPr marL="90170" marR="90170" marT="46990" marB="46990" anchor="ctr" horzOverflow="overflow">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lnTlToBr>
                      <a:noFill/>
                    </a:lnTlToBr>
                    <a:lnBlToTr>
                      <a:noFill/>
                    </a:lnBlToTr>
                    <a:solidFill>
                      <a:srgbClr val="C0504D">
                        <a:alpha val="20000"/>
                      </a:srgbClr>
                    </a:solidFill>
                  </a:tcPr>
                </a:tc>
              </a:tr>
            </a:tbl>
          </a:graphicData>
        </a:graphic>
      </p:graphicFrame>
    </p:spTree>
    <p:extLst>
      <p:ext uri="{BB962C8B-B14F-4D97-AF65-F5344CB8AC3E}">
        <p14:creationId xmlns:p14="http://schemas.microsoft.com/office/powerpoint/2010/main" val="3391331388"/>
      </p:ext>
    </p:extLst>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1177106" y="314400"/>
            <a:ext cx="7499350" cy="882352"/>
          </a:xfrm>
        </p:spPr>
        <p:txBody>
          <a:bodyPr/>
          <a:lstStyle/>
          <a:p>
            <a:pPr eaLnBrk="1" hangingPunct="1"/>
            <a:r>
              <a:rPr lang="zh-CN" altLang="en-US" dirty="0" smtClean="0"/>
              <a:t>中期检查</a:t>
            </a:r>
          </a:p>
        </p:txBody>
      </p:sp>
      <p:sp>
        <p:nvSpPr>
          <p:cNvPr id="14339" name="Rectangle 3"/>
          <p:cNvSpPr>
            <a:spLocks noGrp="1" noChangeArrowheads="1"/>
          </p:cNvSpPr>
          <p:nvPr>
            <p:ph type="body" idx="4294967295"/>
          </p:nvPr>
        </p:nvSpPr>
        <p:spPr>
          <a:xfrm>
            <a:off x="1259632" y="1052736"/>
            <a:ext cx="7632848" cy="5400600"/>
          </a:xfrm>
        </p:spPr>
        <p:txBody>
          <a:bodyPr/>
          <a:lstStyle/>
          <a:p>
            <a:pPr eaLnBrk="1" hangingPunct="1"/>
            <a:r>
              <a:rPr lang="zh-CN" altLang="en-US" sz="2500" dirty="0" smtClean="0"/>
              <a:t>每年</a:t>
            </a:r>
            <a:r>
              <a:rPr lang="en-US" altLang="zh-CN" sz="2500" dirty="0"/>
              <a:t>5</a:t>
            </a:r>
            <a:r>
              <a:rPr lang="zh-CN" altLang="en-US" sz="2500" dirty="0" smtClean="0"/>
              <a:t>月，由项目所在学院组织举行</a:t>
            </a:r>
            <a:endParaRPr lang="en-US" altLang="zh-CN" sz="2500" dirty="0" smtClean="0"/>
          </a:p>
          <a:p>
            <a:pPr eaLnBrk="1" hangingPunct="1"/>
            <a:r>
              <a:rPr lang="zh-CN" altLang="en-US" sz="2500" dirty="0"/>
              <a:t>教务处</a:t>
            </a:r>
            <a:r>
              <a:rPr lang="zh-CN" altLang="zh-CN" sz="2500" dirty="0" smtClean="0"/>
              <a:t>与</a:t>
            </a:r>
            <a:r>
              <a:rPr lang="zh-CN" altLang="zh-CN" sz="2500" dirty="0"/>
              <a:t>学院共同组成（</a:t>
            </a:r>
            <a:r>
              <a:rPr lang="en-US" altLang="zh-CN" sz="2500" dirty="0"/>
              <a:t>2+3</a:t>
            </a:r>
            <a:r>
              <a:rPr lang="zh-CN" altLang="zh-CN" sz="2500" dirty="0"/>
              <a:t>）专家</a:t>
            </a:r>
            <a:r>
              <a:rPr lang="zh-CN" altLang="zh-CN" sz="2500" dirty="0" smtClean="0"/>
              <a:t>检查组</a:t>
            </a:r>
            <a:endParaRPr lang="en-US" altLang="zh-CN" sz="2500" dirty="0" smtClean="0"/>
          </a:p>
          <a:p>
            <a:pPr eaLnBrk="1" hangingPunct="1"/>
            <a:r>
              <a:rPr lang="zh-CN" altLang="zh-CN" sz="2500" dirty="0" smtClean="0"/>
              <a:t>旨在</a:t>
            </a:r>
            <a:r>
              <a:rPr lang="zh-CN" altLang="zh-CN" sz="2500" dirty="0"/>
              <a:t>监督项目的进展程度，以保证项目能够按期完成并达到预期</a:t>
            </a:r>
            <a:r>
              <a:rPr lang="zh-CN" altLang="zh-CN" sz="2500" dirty="0" smtClean="0"/>
              <a:t>目标</a:t>
            </a:r>
            <a:endParaRPr lang="en-US" altLang="zh-CN" sz="2500" dirty="0" smtClean="0"/>
          </a:p>
          <a:p>
            <a:pPr eaLnBrk="1" hangingPunct="1"/>
            <a:r>
              <a:rPr lang="zh-CN" altLang="zh-CN" sz="2500" dirty="0" smtClean="0"/>
              <a:t>首先</a:t>
            </a:r>
            <a:r>
              <a:rPr lang="zh-CN" altLang="en-US" sz="2500" dirty="0" smtClean="0"/>
              <a:t>，</a:t>
            </a:r>
            <a:r>
              <a:rPr lang="zh-CN" altLang="zh-CN" sz="2500" dirty="0" smtClean="0"/>
              <a:t>由</a:t>
            </a:r>
            <a:r>
              <a:rPr lang="zh-CN" altLang="zh-CN" sz="2500" dirty="0"/>
              <a:t>项目负责人向检查专家组汇报</a:t>
            </a:r>
            <a:r>
              <a:rPr lang="en-US" altLang="zh-CN" sz="2500" dirty="0"/>
              <a:t>10</a:t>
            </a:r>
            <a:r>
              <a:rPr lang="zh-CN" altLang="zh-CN" sz="2500" dirty="0"/>
              <a:t>分钟，报告立项以来尤其是自上次阶段检查以来的项目进展、研究情况、遇到的问题和下阶段工作计划。随后专家组提问</a:t>
            </a:r>
            <a:r>
              <a:rPr lang="en-US" altLang="zh-CN" sz="2500" dirty="0"/>
              <a:t>5-10</a:t>
            </a:r>
            <a:r>
              <a:rPr lang="zh-CN" altLang="zh-CN" sz="2500" dirty="0"/>
              <a:t>分钟，共同分析存在的问题，专兼填写评审表存档</a:t>
            </a:r>
            <a:endParaRPr lang="en-US" altLang="zh-CN" sz="2500" dirty="0" smtClean="0"/>
          </a:p>
          <a:p>
            <a:pPr eaLnBrk="1" hangingPunct="1"/>
            <a:r>
              <a:rPr lang="zh-CN" altLang="en-US" sz="2500" dirty="0" smtClean="0"/>
              <a:t>对于未达到项目认定书要求的项目进行督导</a:t>
            </a:r>
            <a:endParaRPr lang="en-US" altLang="zh-CN" sz="2500" dirty="0" smtClean="0"/>
          </a:p>
          <a:p>
            <a:pPr eaLnBrk="1" hangingPunct="1"/>
            <a:r>
              <a:rPr lang="zh-CN" altLang="en-US" sz="2500" dirty="0" smtClean="0"/>
              <a:t>对于不合格的项目取消资格，停止拨付后期费用</a:t>
            </a:r>
            <a:endParaRPr lang="en-US" altLang="zh-CN" sz="2500" dirty="0" smtClean="0"/>
          </a:p>
        </p:txBody>
      </p:sp>
    </p:spTree>
    <p:extLst>
      <p:ext uri="{BB962C8B-B14F-4D97-AF65-F5344CB8AC3E}">
        <p14:creationId xmlns:p14="http://schemas.microsoft.com/office/powerpoint/2010/main" val="2641603504"/>
      </p:ext>
    </p:extLst>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1177106" y="314400"/>
            <a:ext cx="7499350" cy="882352"/>
          </a:xfrm>
        </p:spPr>
        <p:txBody>
          <a:bodyPr/>
          <a:lstStyle/>
          <a:p>
            <a:pPr eaLnBrk="1" hangingPunct="1"/>
            <a:r>
              <a:rPr lang="zh-CN" altLang="en-US" dirty="0" smtClean="0"/>
              <a:t>中期检查注意</a:t>
            </a:r>
            <a:r>
              <a:rPr lang="zh-CN" altLang="en-US" dirty="0"/>
              <a:t>事项</a:t>
            </a:r>
            <a:endParaRPr lang="zh-CN" altLang="en-US" dirty="0" smtClean="0"/>
          </a:p>
        </p:txBody>
      </p:sp>
      <p:sp>
        <p:nvSpPr>
          <p:cNvPr id="14339" name="Rectangle 3"/>
          <p:cNvSpPr>
            <a:spLocks noGrp="1" noChangeArrowheads="1"/>
          </p:cNvSpPr>
          <p:nvPr>
            <p:ph type="body" idx="4294967295"/>
          </p:nvPr>
        </p:nvSpPr>
        <p:spPr>
          <a:xfrm>
            <a:off x="1187624" y="1196753"/>
            <a:ext cx="7632848" cy="4968552"/>
          </a:xfrm>
        </p:spPr>
        <p:txBody>
          <a:bodyPr/>
          <a:lstStyle/>
          <a:p>
            <a:pPr lvl="0"/>
            <a:r>
              <a:rPr lang="zh-CN" altLang="zh-CN" sz="1900" dirty="0" smtClean="0"/>
              <a:t>“</a:t>
            </a:r>
            <a:r>
              <a:rPr lang="zh-CN" altLang="zh-CN" sz="1900" dirty="0"/>
              <a:t>项目中期检查表”</a:t>
            </a:r>
            <a:r>
              <a:rPr lang="en-US" altLang="zh-CN" sz="1900" dirty="0"/>
              <a:t>1</a:t>
            </a:r>
            <a:r>
              <a:rPr lang="zh-CN" altLang="zh-CN" sz="1900" dirty="0"/>
              <a:t>份（负责人填写表头和第一、二栏，指导教师填写第三、四栏）；</a:t>
            </a:r>
          </a:p>
          <a:p>
            <a:pPr lvl="0"/>
            <a:r>
              <a:rPr lang="zh-CN" altLang="zh-CN" sz="1900" dirty="0" smtClean="0"/>
              <a:t>“</a:t>
            </a:r>
            <a:r>
              <a:rPr lang="zh-CN" altLang="zh-CN" sz="1900" dirty="0"/>
              <a:t>项目经费使用记录”</a:t>
            </a:r>
            <a:r>
              <a:rPr lang="en-US" altLang="zh-CN" sz="1900" dirty="0"/>
              <a:t>1</a:t>
            </a:r>
            <a:r>
              <a:rPr lang="zh-CN" altLang="zh-CN" sz="1900" dirty="0"/>
              <a:t>份（学生负责人和指导教师签字）；</a:t>
            </a:r>
          </a:p>
          <a:p>
            <a:pPr lvl="0"/>
            <a:r>
              <a:rPr lang="zh-CN" altLang="zh-CN" sz="1900" dirty="0"/>
              <a:t>要求每位项目成员阅读不</a:t>
            </a:r>
            <a:r>
              <a:rPr lang="zh-CN" altLang="zh-CN" sz="1900" dirty="0" smtClean="0"/>
              <a:t>少于</a:t>
            </a:r>
            <a:r>
              <a:rPr lang="en-US" altLang="zh-CN" sz="1900" dirty="0"/>
              <a:t>2</a:t>
            </a:r>
            <a:r>
              <a:rPr lang="en-US" altLang="zh-CN" sz="1900" dirty="0" smtClean="0"/>
              <a:t>0</a:t>
            </a:r>
            <a:r>
              <a:rPr lang="zh-CN" altLang="zh-CN" sz="1900" dirty="0"/>
              <a:t>篇相关文献资料，项目组提交不少于</a:t>
            </a:r>
            <a:r>
              <a:rPr lang="en-US" altLang="zh-CN" sz="1900" dirty="0"/>
              <a:t>5000</a:t>
            </a:r>
            <a:r>
              <a:rPr lang="zh-CN" altLang="zh-CN" sz="1900" dirty="0"/>
              <a:t>字</a:t>
            </a:r>
            <a:r>
              <a:rPr lang="zh-CN" altLang="zh-CN" sz="1900" dirty="0" smtClean="0"/>
              <a:t>的</a:t>
            </a:r>
            <a:r>
              <a:rPr lang="en-US" altLang="zh-CN" sz="1900" dirty="0" smtClean="0"/>
              <a:t>《</a:t>
            </a:r>
            <a:r>
              <a:rPr lang="zh-CN" altLang="zh-CN" sz="1900" dirty="0" smtClean="0"/>
              <a:t>项目研究文献综述</a:t>
            </a:r>
            <a:r>
              <a:rPr lang="en-US" altLang="zh-CN" sz="1900" dirty="0" smtClean="0"/>
              <a:t>》</a:t>
            </a:r>
            <a:r>
              <a:rPr lang="zh-CN" altLang="zh-CN" sz="1900" dirty="0" smtClean="0"/>
              <a:t>一</a:t>
            </a:r>
            <a:r>
              <a:rPr lang="zh-CN" altLang="zh-CN" sz="1900" dirty="0"/>
              <a:t>份。</a:t>
            </a:r>
          </a:p>
          <a:p>
            <a:pPr lvl="0"/>
            <a:r>
              <a:rPr lang="zh-CN" altLang="zh-CN" sz="1900" dirty="0"/>
              <a:t>“项目进展情况综合报告”</a:t>
            </a:r>
            <a:r>
              <a:rPr lang="en-US" altLang="zh-CN" sz="1900" dirty="0"/>
              <a:t>1</a:t>
            </a:r>
            <a:r>
              <a:rPr lang="zh-CN" altLang="zh-CN" sz="1900" dirty="0"/>
              <a:t>份（</a:t>
            </a:r>
            <a:r>
              <a:rPr lang="en-US" altLang="zh-CN" sz="1900" dirty="0"/>
              <a:t>2500</a:t>
            </a:r>
            <a:r>
              <a:rPr lang="zh-CN" altLang="zh-CN" sz="1900" dirty="0"/>
              <a:t>字以内），主要内容如下：</a:t>
            </a:r>
          </a:p>
          <a:p>
            <a:pPr marL="0" indent="0">
              <a:buNone/>
            </a:pPr>
            <a:r>
              <a:rPr lang="en-US" altLang="zh-CN" sz="1900" dirty="0"/>
              <a:t>1</a:t>
            </a:r>
            <a:r>
              <a:rPr lang="zh-CN" altLang="zh-CN" sz="1900" dirty="0"/>
              <a:t>）项目选题的背景（除选题意义以外，应着重说明学生对该项目的自主兴趣所在和原先在该项目上所积累的实践基础和知识基础）（</a:t>
            </a:r>
            <a:r>
              <a:rPr lang="en-US" altLang="zh-CN" sz="1900" dirty="0"/>
              <a:t>300</a:t>
            </a:r>
            <a:r>
              <a:rPr lang="zh-CN" altLang="zh-CN" sz="1900" dirty="0" smtClean="0"/>
              <a:t>字内</a:t>
            </a:r>
            <a:r>
              <a:rPr lang="zh-CN" altLang="zh-CN" sz="1900" dirty="0"/>
              <a:t>）；</a:t>
            </a:r>
          </a:p>
          <a:p>
            <a:pPr marL="0" indent="0">
              <a:buNone/>
            </a:pPr>
            <a:r>
              <a:rPr lang="en-US" altLang="zh-CN" sz="1900" dirty="0"/>
              <a:t>2</a:t>
            </a:r>
            <a:r>
              <a:rPr lang="zh-CN" altLang="zh-CN" sz="1900" dirty="0"/>
              <a:t>）项目成员组成、特长、分工及成员相互协调配合情况，导师情况（</a:t>
            </a:r>
            <a:r>
              <a:rPr lang="en-US" altLang="zh-CN" sz="1900" dirty="0"/>
              <a:t>300</a:t>
            </a:r>
            <a:r>
              <a:rPr lang="zh-CN" altLang="zh-CN" sz="1900" dirty="0"/>
              <a:t>字以内）；</a:t>
            </a:r>
          </a:p>
          <a:p>
            <a:pPr marL="0" indent="0">
              <a:buNone/>
            </a:pPr>
            <a:r>
              <a:rPr lang="en-US" altLang="zh-CN" sz="1900" dirty="0"/>
              <a:t>3</a:t>
            </a:r>
            <a:r>
              <a:rPr lang="zh-CN" altLang="zh-CN" sz="1900" dirty="0"/>
              <a:t>）项目的创新点与特色（包括创新方法、手段、项目科学意义和应用价值）（</a:t>
            </a:r>
            <a:r>
              <a:rPr lang="en-US" altLang="zh-CN" sz="1900" dirty="0"/>
              <a:t>500</a:t>
            </a:r>
            <a:r>
              <a:rPr lang="zh-CN" altLang="zh-CN" sz="1900" dirty="0"/>
              <a:t>字以内）；</a:t>
            </a:r>
          </a:p>
          <a:p>
            <a:pPr marL="0" indent="0">
              <a:buNone/>
            </a:pPr>
            <a:r>
              <a:rPr lang="en-US" altLang="zh-CN" sz="1900" dirty="0"/>
              <a:t>4</a:t>
            </a:r>
            <a:r>
              <a:rPr lang="zh-CN" altLang="zh-CN" sz="1900" dirty="0"/>
              <a:t>）项目实施的进展情况及初步取得的创新成果（</a:t>
            </a:r>
            <a:r>
              <a:rPr lang="en-US" altLang="zh-CN" sz="1900" dirty="0"/>
              <a:t>1200</a:t>
            </a:r>
            <a:r>
              <a:rPr lang="zh-CN" altLang="zh-CN" sz="1900" dirty="0"/>
              <a:t>字左右）；</a:t>
            </a:r>
          </a:p>
          <a:p>
            <a:pPr marL="0" indent="0">
              <a:buNone/>
            </a:pPr>
            <a:r>
              <a:rPr lang="en-US" altLang="zh-CN" sz="1900" dirty="0"/>
              <a:t>5</a:t>
            </a:r>
            <a:r>
              <a:rPr lang="zh-CN" altLang="zh-CN" sz="1900" dirty="0"/>
              <a:t>）项目经费预算及到检查时的具体使用情况（</a:t>
            </a:r>
            <a:r>
              <a:rPr lang="en-US" altLang="zh-CN" sz="1900" dirty="0"/>
              <a:t>300</a:t>
            </a:r>
            <a:r>
              <a:rPr lang="zh-CN" altLang="zh-CN" sz="1900" dirty="0"/>
              <a:t>字以内）。</a:t>
            </a:r>
          </a:p>
        </p:txBody>
      </p:sp>
    </p:spTree>
    <p:extLst>
      <p:ext uri="{BB962C8B-B14F-4D97-AF65-F5344CB8AC3E}">
        <p14:creationId xmlns:p14="http://schemas.microsoft.com/office/powerpoint/2010/main" val="2841929098"/>
      </p:ext>
    </p:extLst>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58" name="Group 2"/>
          <p:cNvGraphicFramePr>
            <a:graphicFrameLocks noGrp="1"/>
          </p:cNvGraphicFramePr>
          <p:nvPr>
            <p:ph type="tbl" idx="1"/>
            <p:extLst>
              <p:ext uri="{D42A27DB-BD31-4B8C-83A1-F6EECF244321}">
                <p14:modId xmlns:p14="http://schemas.microsoft.com/office/powerpoint/2010/main" val="975031750"/>
              </p:ext>
            </p:extLst>
          </p:nvPr>
        </p:nvGraphicFramePr>
        <p:xfrm>
          <a:off x="950911" y="1222499"/>
          <a:ext cx="8085585" cy="4654773"/>
        </p:xfrm>
        <a:graphic>
          <a:graphicData uri="http://schemas.openxmlformats.org/drawingml/2006/table">
            <a:tbl>
              <a:tblPr/>
              <a:tblGrid>
                <a:gridCol w="1820889"/>
                <a:gridCol w="1145697"/>
                <a:gridCol w="711232"/>
                <a:gridCol w="411766"/>
                <a:gridCol w="1498891"/>
                <a:gridCol w="906196"/>
                <a:gridCol w="1590914"/>
              </a:tblGrid>
              <a:tr h="3968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500" b="1" i="0" u="none" strike="noStrike" cap="none" normalizeH="0" baseline="0" dirty="0" smtClean="0">
                          <a:ln>
                            <a:noFill/>
                          </a:ln>
                          <a:solidFill>
                            <a:srgbClr val="FFFFFF"/>
                          </a:solidFill>
                          <a:effectLst/>
                          <a:latin typeface="Calibri" pitchFamily="34" charset="0"/>
                          <a:ea typeface="宋体" pitchFamily="2" charset="-122"/>
                          <a:sym typeface="仿宋_GB2312" pitchFamily="49" charset="-122"/>
                        </a:rPr>
                        <a:t>评价科目</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BACC6"/>
                    </a:solidFill>
                  </a:tcPr>
                </a:tc>
                <a:tc gridSpan="6">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500" b="1" i="0" u="none" strike="noStrike" cap="none" normalizeH="0" baseline="0" dirty="0" smtClean="0">
                          <a:ln>
                            <a:noFill/>
                          </a:ln>
                          <a:solidFill>
                            <a:srgbClr val="FFFFFF"/>
                          </a:solidFill>
                          <a:effectLst/>
                          <a:latin typeface="Calibri" pitchFamily="34" charset="0"/>
                          <a:ea typeface="宋体" pitchFamily="2" charset="-122"/>
                          <a:sym typeface="仿宋_GB2312" pitchFamily="49" charset="-122"/>
                        </a:rPr>
                        <a:t>评价等级</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BACC6"/>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539452">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项目进度</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超任务书要求</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达到任务书要求</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没有达到任务书要求</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r>
              <a:tr h="3968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现场介绍</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好</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中</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差</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395288">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回答问题</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好</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中</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差</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r>
              <a:tr h="3968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团队合作</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好</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中</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差</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3968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经费使用</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合理</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基本合理</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不合理</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r>
              <a:tr h="512687">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成员是否得到</a:t>
                      </a:r>
                      <a:endParaRPr kumimoji="0" lang="en-US"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应有训练</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是</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否</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599927">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预计成果（可多选）</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发表论文</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申请专利</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可展示作品（大型，一般）</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r>
              <a:tr h="574899">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综合评价</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优秀</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良好</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通过</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不通过</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396875">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 </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后期经费</a:t>
                      </a:r>
                      <a:endPar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endParaRP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按预期拨付</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Calibri" pitchFamily="34" charset="0"/>
                          <a:ea typeface="宋体" pitchFamily="2" charset="-122"/>
                          <a:sym typeface="仿宋_GB2312" pitchFamily="49" charset="-122"/>
                        </a:rPr>
                        <a:t>暂缓</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400" b="1" i="0" u="none" strike="noStrike" cap="none" normalizeH="0" baseline="0" dirty="0" smtClean="0">
                          <a:ln>
                            <a:noFill/>
                          </a:ln>
                          <a:solidFill>
                            <a:srgbClr val="000000"/>
                          </a:solidFill>
                          <a:effectLst/>
                          <a:latin typeface="Calibri" pitchFamily="34" charset="0"/>
                          <a:ea typeface="宋体" pitchFamily="2" charset="-122"/>
                          <a:sym typeface="仿宋_GB2312" pitchFamily="49" charset="-122"/>
                        </a:rPr>
                        <a:t>终止项目</a:t>
                      </a:r>
                    </a:p>
                  </a:txBody>
                  <a:tcPr anchor="ctr"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39999"/>
                      </a:srgbClr>
                    </a:solidFill>
                  </a:tcPr>
                </a:tc>
              </a:tr>
            </a:tbl>
          </a:graphicData>
        </a:graphic>
      </p:graphicFrame>
      <p:sp>
        <p:nvSpPr>
          <p:cNvPr id="31805" name="Rectangle 135"/>
          <p:cNvSpPr>
            <a:spLocks noGrp="1" noChangeArrowheads="1"/>
          </p:cNvSpPr>
          <p:nvPr>
            <p:ph type="title"/>
          </p:nvPr>
        </p:nvSpPr>
        <p:spPr>
          <a:xfrm>
            <a:off x="1187624" y="0"/>
            <a:ext cx="7499350" cy="1143000"/>
          </a:xfrm>
        </p:spPr>
        <p:txBody>
          <a:bodyPr/>
          <a:lstStyle/>
          <a:p>
            <a:r>
              <a:rPr lang="zh-CN" altLang="en-US" dirty="0" smtClean="0"/>
              <a:t>中期检查评价指标</a:t>
            </a:r>
          </a:p>
        </p:txBody>
      </p:sp>
    </p:spTree>
    <p:extLst>
      <p:ext uri="{BB962C8B-B14F-4D97-AF65-F5344CB8AC3E}">
        <p14:creationId xmlns:p14="http://schemas.microsoft.com/office/powerpoint/2010/main" val="3982609718"/>
      </p:ext>
    </p:extLst>
  </p:cSld>
  <p:clrMapOvr>
    <a:masterClrMapping/>
  </p:clrMapOvr>
  <p:transition spd="slow">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1177106" y="314400"/>
            <a:ext cx="7499350" cy="882352"/>
          </a:xfrm>
        </p:spPr>
        <p:txBody>
          <a:bodyPr/>
          <a:lstStyle/>
          <a:p>
            <a:pPr eaLnBrk="1" hangingPunct="1"/>
            <a:r>
              <a:rPr lang="zh-CN" altLang="en-US" dirty="0" smtClean="0"/>
              <a:t>结题验收</a:t>
            </a:r>
          </a:p>
        </p:txBody>
      </p:sp>
      <p:sp>
        <p:nvSpPr>
          <p:cNvPr id="14339" name="Rectangle 3"/>
          <p:cNvSpPr>
            <a:spLocks noGrp="1" noChangeArrowheads="1"/>
          </p:cNvSpPr>
          <p:nvPr>
            <p:ph type="body" idx="4294967295"/>
          </p:nvPr>
        </p:nvSpPr>
        <p:spPr>
          <a:xfrm>
            <a:off x="1187624" y="1372419"/>
            <a:ext cx="7632848" cy="4792885"/>
          </a:xfrm>
        </p:spPr>
        <p:txBody>
          <a:bodyPr/>
          <a:lstStyle/>
          <a:p>
            <a:pPr lvl="0"/>
            <a:r>
              <a:rPr lang="zh-CN" altLang="en-US" sz="2400" dirty="0" smtClean="0"/>
              <a:t>每年</a:t>
            </a:r>
            <a:r>
              <a:rPr lang="en-US" altLang="zh-CN" sz="2400" dirty="0" smtClean="0"/>
              <a:t>12</a:t>
            </a:r>
            <a:r>
              <a:rPr lang="zh-CN" altLang="en-US" sz="2400" dirty="0" smtClean="0"/>
              <a:t>月举行，由</a:t>
            </a:r>
            <a:r>
              <a:rPr lang="zh-CN" altLang="en-US" sz="2400" dirty="0" smtClean="0">
                <a:solidFill>
                  <a:srgbClr val="FF0000"/>
                </a:solidFill>
              </a:rPr>
              <a:t>教务处</a:t>
            </a:r>
            <a:r>
              <a:rPr lang="zh-CN" altLang="en-US" sz="2400" dirty="0" smtClean="0"/>
              <a:t>组织</a:t>
            </a:r>
            <a:endParaRPr lang="en-US" altLang="zh-CN" sz="2400" dirty="0" smtClean="0"/>
          </a:p>
          <a:p>
            <a:pPr lvl="0"/>
            <a:r>
              <a:rPr lang="zh-CN" altLang="zh-CN" sz="2400" dirty="0" smtClean="0">
                <a:solidFill>
                  <a:srgbClr val="FF0000"/>
                </a:solidFill>
              </a:rPr>
              <a:t>院系课外</a:t>
            </a:r>
            <a:r>
              <a:rPr lang="zh-CN" altLang="zh-CN" sz="2400" dirty="0">
                <a:solidFill>
                  <a:srgbClr val="FF0000"/>
                </a:solidFill>
              </a:rPr>
              <a:t>研学秘书</a:t>
            </a:r>
            <a:r>
              <a:rPr lang="zh-CN" altLang="zh-CN" sz="2400" dirty="0"/>
              <a:t>负责答辩资格审查，主要审查资料的齐全程度和质量等，并签署意见</a:t>
            </a:r>
            <a:r>
              <a:rPr lang="zh-CN" altLang="zh-CN" sz="2400" dirty="0" smtClean="0"/>
              <a:t>（</a:t>
            </a:r>
            <a:r>
              <a:rPr lang="zh-CN" altLang="en-US" sz="2400" dirty="0"/>
              <a:t>结题</a:t>
            </a:r>
            <a:r>
              <a:rPr lang="zh-CN" altLang="zh-CN" sz="2400" dirty="0" smtClean="0"/>
              <a:t>表第八</a:t>
            </a:r>
            <a:r>
              <a:rPr lang="zh-CN" altLang="zh-CN" sz="2400" dirty="0"/>
              <a:t>栏</a:t>
            </a:r>
            <a:r>
              <a:rPr lang="zh-CN" altLang="zh-CN" sz="2400" dirty="0" smtClean="0"/>
              <a:t>）</a:t>
            </a:r>
            <a:endParaRPr lang="en-US" altLang="zh-CN" sz="2400" dirty="0" smtClean="0"/>
          </a:p>
          <a:p>
            <a:pPr lvl="0"/>
            <a:r>
              <a:rPr lang="zh-CN" altLang="zh-CN" sz="2400" dirty="0">
                <a:solidFill>
                  <a:srgbClr val="FF0000"/>
                </a:solidFill>
              </a:rPr>
              <a:t>学院教学院长</a:t>
            </a:r>
            <a:r>
              <a:rPr lang="zh-CN" altLang="zh-CN" sz="2400" dirty="0"/>
              <a:t>需签署是否同意该项目参加本期结题的意见</a:t>
            </a:r>
            <a:r>
              <a:rPr lang="zh-CN" altLang="zh-CN" sz="2400" dirty="0" smtClean="0"/>
              <a:t>（</a:t>
            </a:r>
            <a:r>
              <a:rPr lang="zh-CN" altLang="en-US" sz="2400" dirty="0" smtClean="0"/>
              <a:t>结题</a:t>
            </a:r>
            <a:r>
              <a:rPr lang="zh-CN" altLang="zh-CN" sz="2400" dirty="0" smtClean="0"/>
              <a:t>表第九</a:t>
            </a:r>
            <a:r>
              <a:rPr lang="zh-CN" altLang="zh-CN" sz="2400" dirty="0"/>
              <a:t>栏</a:t>
            </a:r>
            <a:r>
              <a:rPr lang="zh-CN" altLang="zh-CN" sz="2400" dirty="0" smtClean="0"/>
              <a:t>）</a:t>
            </a:r>
            <a:endParaRPr lang="en-US" altLang="zh-CN" sz="2400" dirty="0" smtClean="0"/>
          </a:p>
          <a:p>
            <a:pPr lvl="0"/>
            <a:r>
              <a:rPr lang="zh-CN" altLang="zh-CN" sz="2400" dirty="0"/>
              <a:t>结题验收时，</a:t>
            </a:r>
            <a:r>
              <a:rPr lang="zh-CN" altLang="zh-CN" sz="2400" dirty="0">
                <a:solidFill>
                  <a:srgbClr val="FF0000"/>
                </a:solidFill>
              </a:rPr>
              <a:t>项目组成员</a:t>
            </a:r>
            <a:r>
              <a:rPr lang="zh-CN" altLang="zh-CN" sz="2400" dirty="0"/>
              <a:t>应全体到场，共同汇报和答辩，回答专家组的提问、听取专家组的评审意见、阐述自身的想法</a:t>
            </a:r>
            <a:r>
              <a:rPr lang="zh-CN" altLang="zh-CN" sz="2400" dirty="0" smtClean="0"/>
              <a:t>。</a:t>
            </a:r>
            <a:endParaRPr lang="en-US" altLang="zh-CN" sz="2400" dirty="0" smtClean="0"/>
          </a:p>
          <a:p>
            <a:pPr lvl="0"/>
            <a:r>
              <a:rPr lang="zh-CN" altLang="zh-CN" sz="2400" dirty="0" smtClean="0">
                <a:solidFill>
                  <a:srgbClr val="FF0000"/>
                </a:solidFill>
              </a:rPr>
              <a:t>专家</a:t>
            </a:r>
            <a:r>
              <a:rPr lang="zh-CN" altLang="zh-CN" sz="2400" dirty="0">
                <a:solidFill>
                  <a:srgbClr val="FF0000"/>
                </a:solidFill>
              </a:rPr>
              <a:t>组</a:t>
            </a:r>
            <a:r>
              <a:rPr lang="zh-CN" altLang="zh-CN" sz="2400" dirty="0"/>
              <a:t>应在全面评价项目完成情况、学生获得的训练程度和项目成果水平的基础上，对项目做出明确的成绩评定</a:t>
            </a:r>
          </a:p>
        </p:txBody>
      </p:sp>
    </p:spTree>
    <p:extLst>
      <p:ext uri="{BB962C8B-B14F-4D97-AF65-F5344CB8AC3E}">
        <p14:creationId xmlns:p14="http://schemas.microsoft.com/office/powerpoint/2010/main" val="1795952348"/>
      </p:ext>
    </p:extLst>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043608" y="116632"/>
            <a:ext cx="7499350" cy="1143000"/>
          </a:xfrm>
        </p:spPr>
        <p:txBody>
          <a:bodyPr/>
          <a:lstStyle/>
          <a:p>
            <a:r>
              <a:rPr lang="zh-CN" altLang="en-US" dirty="0" smtClean="0"/>
              <a:t>结题验收评价指标</a:t>
            </a:r>
          </a:p>
        </p:txBody>
      </p:sp>
      <p:graphicFrame>
        <p:nvGraphicFramePr>
          <p:cNvPr id="46083" name="Group 3"/>
          <p:cNvGraphicFramePr>
            <a:graphicFrameLocks noGrp="1"/>
          </p:cNvGraphicFramePr>
          <p:nvPr>
            <p:ph type="tbl" idx="1"/>
            <p:extLst>
              <p:ext uri="{D42A27DB-BD31-4B8C-83A1-F6EECF244321}">
                <p14:modId xmlns:p14="http://schemas.microsoft.com/office/powerpoint/2010/main" val="2704402998"/>
              </p:ext>
            </p:extLst>
          </p:nvPr>
        </p:nvGraphicFramePr>
        <p:xfrm>
          <a:off x="1043608" y="1052736"/>
          <a:ext cx="7848872" cy="5012433"/>
        </p:xfrm>
        <a:graphic>
          <a:graphicData uri="http://schemas.openxmlformats.org/drawingml/2006/table">
            <a:tbl>
              <a:tblPr/>
              <a:tblGrid>
                <a:gridCol w="1188536"/>
                <a:gridCol w="1073466"/>
                <a:gridCol w="146865"/>
                <a:gridCol w="158975"/>
                <a:gridCol w="469358"/>
                <a:gridCol w="245279"/>
                <a:gridCol w="257390"/>
                <a:gridCol w="87815"/>
                <a:gridCol w="711607"/>
                <a:gridCol w="314923"/>
                <a:gridCol w="193800"/>
                <a:gridCol w="1465606"/>
                <a:gridCol w="813048"/>
                <a:gridCol w="722204"/>
              </a:tblGrid>
              <a:tr h="288032">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评价科目</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5400" cap="flat" cmpd="sng" algn="ctr">
                      <a:solidFill>
                        <a:srgbClr val="9BBB59"/>
                      </a:solidFill>
                      <a:prstDash val="solid"/>
                      <a:round/>
                      <a:headEnd type="none" w="med" len="med"/>
                      <a:tailEnd type="none" w="med" len="med"/>
                    </a:lnB>
                    <a:lnTlToBr>
                      <a:noFill/>
                    </a:lnTlToBr>
                    <a:lnBlToTr>
                      <a:noFill/>
                    </a:lnBlToTr>
                    <a:noFill/>
                  </a:tcPr>
                </a:tc>
                <a:tc gridSpan="11">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评价等级</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54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权重</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54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得分</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5400" cap="flat" cmpd="sng" algn="ctr">
                      <a:solidFill>
                        <a:srgbClr val="9BBB59"/>
                      </a:solidFill>
                      <a:prstDash val="solid"/>
                      <a:round/>
                      <a:headEnd type="none" w="med" len="med"/>
                      <a:tailEnd type="none" w="med" len="med"/>
                    </a:lnB>
                    <a:lnTlToBr>
                      <a:noFill/>
                    </a:lnTlToBr>
                    <a:lnBlToTr>
                      <a:noFill/>
                    </a:lnBlToTr>
                    <a:noFill/>
                  </a:tcPr>
                </a:tc>
              </a:tr>
              <a:tr h="69850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材料完整</a:t>
                      </a:r>
                      <a:endParaRPr kumimoji="0" lang="en-US"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规范性</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优（16-13）</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gridSpan="5">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良（12-9）</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中（8-5）</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差（4-0）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16%</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54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r>
              <a:tr h="3492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现场介绍</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优（8-7）</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5">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良（6-5）</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中（4-3）</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差(2-0)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8%</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3492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回答问题</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优(12-10)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gridSpan="5">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良(9-7)</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中(6-4)</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差(3-0)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12%</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r>
              <a:tr h="3492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团队合作</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优(8-7)</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5">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良(6-5)</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中(4-3)</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差(2-0)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8%</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3492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工作量</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大(15-11)</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5">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中(10-6)</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小(5-0)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15%</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r>
              <a:tr h="3492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经费使用</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合理(9-7)</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5">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基本合理(6-4)</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不合理(3-0)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9%</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50800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创新性</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原始创新(8-7)</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集成创新(6-5)</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一般创新(4-3)</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没有创新(2-0)</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8%</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r>
              <a:tr h="506413">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成果</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发表论文</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申请专利</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可展示作品（大型，一般）</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竞赛获奖（校外）</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8%</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349250">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完成情况</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超额完成</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完成</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基本完成</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没有完成</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16%</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r>
              <a:tr h="319088">
                <a:tc row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综合评价</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优秀</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rowSpan="2" gridSpan="4">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良好</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rowSpan="2"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smtClean="0">
                          <a:ln>
                            <a:noFill/>
                          </a:ln>
                          <a:solidFill>
                            <a:srgbClr val="000000"/>
                          </a:solidFill>
                          <a:effectLst/>
                          <a:latin typeface="Calibri" pitchFamily="34" charset="0"/>
                          <a:ea typeface="宋体" pitchFamily="2" charset="-122"/>
                          <a:sym typeface="仿宋" pitchFamily="49" charset="-122"/>
                        </a:rPr>
                        <a:t>通过</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rowSpan="2" hMerge="1">
                  <a:txBody>
                    <a:bodyPr/>
                    <a:lstStyle/>
                    <a:p>
                      <a:endParaRPr lang="zh-CN" altLang="en-US"/>
                    </a:p>
                  </a:txBody>
                  <a:tcPr/>
                </a:tc>
                <a:tc rowSpan="2" h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不通过</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总分</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800" b="1" i="0" u="sng" strike="noStrike" cap="none" normalizeH="0" baseline="0" smtClean="0">
                          <a:ln>
                            <a:noFill/>
                          </a:ln>
                          <a:solidFill>
                            <a:srgbClr val="000000"/>
                          </a:solidFill>
                          <a:effectLst/>
                          <a:latin typeface="Calibri" pitchFamily="34" charset="0"/>
                          <a:ea typeface="宋体" pitchFamily="2" charset="-122"/>
                          <a:sym typeface="仿宋" pitchFamily="49" charset="-122"/>
                        </a:rPr>
                        <a:t> </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noFill/>
                  </a:tcPr>
                </a:tc>
              </a:tr>
              <a:tr h="596900">
                <a:tc vMerge="1">
                  <a:txBody>
                    <a:bodyPr/>
                    <a:lstStyle/>
                    <a:p>
                      <a:endParaRPr lang="zh-CN" altLang="en-US"/>
                    </a:p>
                  </a:txBody>
                  <a:tcPr/>
                </a:tc>
                <a:tc vMerge="1">
                  <a:txBody>
                    <a:bodyPr/>
                    <a:lstStyle/>
                    <a:p>
                      <a:endParaRPr lang="zh-CN" altLang="en-US"/>
                    </a:p>
                  </a:txBody>
                  <a:tcPr/>
                </a:tc>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gridSpan="3"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gridSpan="3">
                  <a:txBody>
                    <a:bodyPr/>
                    <a:lstStyle>
                      <a:lvl1pPr eaLnBrk="0" hangingPunct="0">
                        <a:spcBef>
                          <a:spcPct val="20000"/>
                        </a:spcBef>
                        <a:defRPr sz="2000">
                          <a:solidFill>
                            <a:schemeClr val="tx1"/>
                          </a:solidFill>
                          <a:latin typeface="Arial" charset="0"/>
                          <a:ea typeface="微软雅黑" pitchFamily="34" charset="-122"/>
                        </a:defRPr>
                      </a:lvl1pPr>
                      <a:lvl2pPr marL="742950" indent="-285750" eaLnBrk="0" hangingPunct="0">
                        <a:spcBef>
                          <a:spcPct val="20000"/>
                        </a:spcBef>
                        <a:defRPr>
                          <a:solidFill>
                            <a:schemeClr val="tx1"/>
                          </a:solidFill>
                          <a:latin typeface="Arial" charset="0"/>
                          <a:ea typeface="微软雅黑" pitchFamily="34" charset="-122"/>
                        </a:defRPr>
                      </a:lvl2pPr>
                      <a:lvl3pPr marL="1143000" indent="-228600" eaLnBrk="0" hangingPunct="0">
                        <a:spcBef>
                          <a:spcPct val="20000"/>
                        </a:spcBef>
                        <a:defRPr sz="1600">
                          <a:solidFill>
                            <a:schemeClr val="tx1"/>
                          </a:solidFill>
                          <a:latin typeface="Arial" charset="0"/>
                          <a:ea typeface="微软雅黑" pitchFamily="34" charset="-122"/>
                        </a:defRPr>
                      </a:lvl3pPr>
                      <a:lvl4pPr marL="1600200" indent="-228600" eaLnBrk="0" hangingPunct="0">
                        <a:spcBef>
                          <a:spcPct val="20000"/>
                        </a:spcBef>
                        <a:defRPr sz="1400">
                          <a:solidFill>
                            <a:schemeClr val="tx1"/>
                          </a:solidFill>
                          <a:latin typeface="Arial" charset="0"/>
                          <a:ea typeface="微软雅黑" pitchFamily="34" charset="-122"/>
                        </a:defRPr>
                      </a:lvl4pPr>
                      <a:lvl5pPr marL="2057400" indent="-228600" eaLnBrk="0" hangingPunct="0">
                        <a:spcBef>
                          <a:spcPct val="20000"/>
                        </a:spcBef>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defRPr sz="1400">
                          <a:solidFill>
                            <a:schemeClr val="tx1"/>
                          </a:solidFill>
                          <a:latin typeface="Arial" charset="0"/>
                          <a:ea typeface="微软雅黑" pitchFamily="34" charset="-122"/>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建议延期</a:t>
                      </a:r>
                      <a:r>
                        <a:rPr kumimoji="0" lang="zh-CN" altLang="zh-CN" sz="1200" b="1" i="0" u="sng" strike="noStrike" cap="none" normalizeH="0" baseline="0" dirty="0" smtClean="0">
                          <a:ln>
                            <a:noFill/>
                          </a:ln>
                          <a:solidFill>
                            <a:srgbClr val="000000"/>
                          </a:solidFill>
                          <a:effectLst/>
                          <a:latin typeface="Calibri" pitchFamily="34" charset="0"/>
                          <a:ea typeface="宋体" pitchFamily="2" charset="-122"/>
                          <a:sym typeface="仿宋" pitchFamily="49" charset="-122"/>
                        </a:rPr>
                        <a:t>      </a:t>
                      </a:r>
                      <a:r>
                        <a:rPr kumimoji="0" lang="zh-CN" altLang="zh-CN" sz="1200" b="1" i="0" u="none" strike="noStrike" cap="none" normalizeH="0" baseline="0" dirty="0" smtClean="0">
                          <a:ln>
                            <a:noFill/>
                          </a:ln>
                          <a:solidFill>
                            <a:srgbClr val="000000"/>
                          </a:solidFill>
                          <a:effectLst/>
                          <a:latin typeface="Calibri" pitchFamily="34" charset="0"/>
                          <a:ea typeface="宋体" pitchFamily="2" charset="-122"/>
                          <a:sym typeface="仿宋" pitchFamily="49" charset="-122"/>
                        </a:rPr>
                        <a:t>月，完善后重新参加答辩</a:t>
                      </a:r>
                    </a:p>
                  </a:txBody>
                  <a:tcPr marL="0" marR="0" marT="0"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9BBB59">
                        <a:alpha val="20000"/>
                      </a:srgbClr>
                    </a:solidFill>
                  </a:tcPr>
                </a:tc>
                <a:tc hMerge="1">
                  <a:txBody>
                    <a:bodyPr/>
                    <a:lstStyle/>
                    <a:p>
                      <a:endParaRPr lang="zh-CN" altLang="en-US"/>
                    </a:p>
                  </a:txBody>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bl>
          </a:graphicData>
        </a:graphic>
      </p:graphicFrame>
    </p:spTree>
    <p:extLst>
      <p:ext uri="{BB962C8B-B14F-4D97-AF65-F5344CB8AC3E}">
        <p14:creationId xmlns:p14="http://schemas.microsoft.com/office/powerpoint/2010/main" val="3734296841"/>
      </p:ext>
    </p:extLst>
  </p:cSld>
  <p:clrMapOvr>
    <a:masterClrMapping/>
  </p:clrMapOvr>
  <p:transition spd="slow">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3"/>
          <p:cNvSpPr>
            <a:spLocks noChangeArrowheads="1"/>
          </p:cNvSpPr>
          <p:nvPr/>
        </p:nvSpPr>
        <p:spPr bwMode="auto">
          <a:xfrm>
            <a:off x="2363564" y="2374479"/>
            <a:ext cx="4584700" cy="514350"/>
          </a:xfrm>
          <a:prstGeom prst="roundRect">
            <a:avLst>
              <a:gd name="adj" fmla="val 16667"/>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2000" dirty="0" smtClean="0">
                <a:solidFill>
                  <a:schemeClr val="accent2">
                    <a:lumMod val="75000"/>
                  </a:schemeClr>
                </a:solidFill>
                <a:ea typeface="微软雅黑" pitchFamily="34" charset="-122"/>
              </a:rPr>
              <a:t>2. </a:t>
            </a:r>
            <a:r>
              <a:rPr lang="zh-CN" altLang="en-US" sz="2000" dirty="0" smtClean="0">
                <a:solidFill>
                  <a:schemeClr val="accent2">
                    <a:lumMod val="75000"/>
                  </a:schemeClr>
                </a:solidFill>
                <a:ea typeface="微软雅黑" pitchFamily="34" charset="-122"/>
              </a:rPr>
              <a:t>项目进展过程</a:t>
            </a:r>
            <a:endParaRPr lang="zh-CN" altLang="en-US" sz="2000" dirty="0">
              <a:solidFill>
                <a:schemeClr val="accent2">
                  <a:lumMod val="75000"/>
                </a:schemeClr>
              </a:solidFill>
              <a:ea typeface="微软雅黑" pitchFamily="34" charset="-122"/>
            </a:endParaRPr>
          </a:p>
        </p:txBody>
      </p:sp>
      <p:sp>
        <p:nvSpPr>
          <p:cNvPr id="9219" name="AutoShape 4"/>
          <p:cNvSpPr>
            <a:spLocks noChangeArrowheads="1"/>
          </p:cNvSpPr>
          <p:nvPr/>
        </p:nvSpPr>
        <p:spPr bwMode="auto">
          <a:xfrm>
            <a:off x="2363564" y="1772816"/>
            <a:ext cx="4584700" cy="514350"/>
          </a:xfrm>
          <a:prstGeom prst="roundRect">
            <a:avLst>
              <a:gd name="adj" fmla="val 1666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2000" dirty="0" smtClean="0">
                <a:solidFill>
                  <a:schemeClr val="accent2">
                    <a:lumMod val="75000"/>
                  </a:schemeClr>
                </a:solidFill>
                <a:ea typeface="微软雅黑" pitchFamily="34" charset="-122"/>
              </a:rPr>
              <a:t>1. </a:t>
            </a:r>
            <a:r>
              <a:rPr lang="zh-CN" altLang="en-US" sz="2000" dirty="0" smtClean="0">
                <a:solidFill>
                  <a:schemeClr val="accent2">
                    <a:lumMod val="75000"/>
                  </a:schemeClr>
                </a:solidFill>
                <a:ea typeface="微软雅黑" pitchFamily="34" charset="-122"/>
              </a:rPr>
              <a:t>基教项目简介</a:t>
            </a:r>
            <a:endParaRPr lang="zh-CN" altLang="en-US" sz="2000" dirty="0">
              <a:solidFill>
                <a:schemeClr val="accent2">
                  <a:lumMod val="75000"/>
                </a:schemeClr>
              </a:solidFill>
              <a:ea typeface="微软雅黑" pitchFamily="34" charset="-122"/>
            </a:endParaRPr>
          </a:p>
        </p:txBody>
      </p:sp>
      <p:sp>
        <p:nvSpPr>
          <p:cNvPr id="9220" name="AutoShape 14"/>
          <p:cNvSpPr>
            <a:spLocks noChangeArrowheads="1"/>
          </p:cNvSpPr>
          <p:nvPr/>
        </p:nvSpPr>
        <p:spPr bwMode="auto">
          <a:xfrm>
            <a:off x="2363564" y="3003129"/>
            <a:ext cx="4584700" cy="512762"/>
          </a:xfrm>
          <a:prstGeom prst="roundRect">
            <a:avLst>
              <a:gd name="adj" fmla="val 1666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2000" dirty="0" smtClean="0">
                <a:solidFill>
                  <a:schemeClr val="accent2">
                    <a:lumMod val="75000"/>
                  </a:schemeClr>
                </a:solidFill>
                <a:ea typeface="微软雅黑" pitchFamily="34" charset="-122"/>
              </a:rPr>
              <a:t>3. </a:t>
            </a:r>
            <a:r>
              <a:rPr lang="zh-CN" altLang="en-US" sz="2000" dirty="0" smtClean="0">
                <a:solidFill>
                  <a:schemeClr val="accent2">
                    <a:lumMod val="75000"/>
                  </a:schemeClr>
                </a:solidFill>
                <a:ea typeface="微软雅黑" pitchFamily="34" charset="-122"/>
              </a:rPr>
              <a:t>中期</a:t>
            </a:r>
            <a:r>
              <a:rPr lang="zh-CN" altLang="en-US" sz="2000" dirty="0">
                <a:solidFill>
                  <a:schemeClr val="accent2">
                    <a:lumMod val="75000"/>
                  </a:schemeClr>
                </a:solidFill>
                <a:ea typeface="微软雅黑" pitchFamily="34" charset="-122"/>
              </a:rPr>
              <a:t>检查要求</a:t>
            </a:r>
          </a:p>
        </p:txBody>
      </p:sp>
      <p:sp>
        <p:nvSpPr>
          <p:cNvPr id="9221" name="AutoShape 15"/>
          <p:cNvSpPr>
            <a:spLocks noChangeArrowheads="1"/>
          </p:cNvSpPr>
          <p:nvPr/>
        </p:nvSpPr>
        <p:spPr bwMode="auto">
          <a:xfrm>
            <a:off x="2363564" y="3620666"/>
            <a:ext cx="4584700" cy="514350"/>
          </a:xfrm>
          <a:prstGeom prst="roundRect">
            <a:avLst>
              <a:gd name="adj" fmla="val 16667"/>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2000" dirty="0" smtClean="0">
                <a:solidFill>
                  <a:schemeClr val="accent2">
                    <a:lumMod val="75000"/>
                  </a:schemeClr>
                </a:solidFill>
                <a:ea typeface="微软雅黑" pitchFamily="34" charset="-122"/>
              </a:rPr>
              <a:t>4. </a:t>
            </a:r>
            <a:r>
              <a:rPr lang="zh-CN" altLang="en-US" sz="2000" dirty="0" smtClean="0">
                <a:solidFill>
                  <a:schemeClr val="accent2">
                    <a:lumMod val="75000"/>
                  </a:schemeClr>
                </a:solidFill>
                <a:ea typeface="微软雅黑" pitchFamily="34" charset="-122"/>
              </a:rPr>
              <a:t>结</a:t>
            </a:r>
            <a:r>
              <a:rPr lang="zh-CN" altLang="en-US" sz="2000" dirty="0">
                <a:solidFill>
                  <a:schemeClr val="accent2">
                    <a:lumMod val="75000"/>
                  </a:schemeClr>
                </a:solidFill>
                <a:ea typeface="微软雅黑" pitchFamily="34" charset="-122"/>
              </a:rPr>
              <a:t>题验收程序</a:t>
            </a:r>
          </a:p>
        </p:txBody>
      </p:sp>
      <p:sp>
        <p:nvSpPr>
          <p:cNvPr id="9222" name="AutoShape 24"/>
          <p:cNvSpPr>
            <a:spLocks noChangeArrowheads="1"/>
          </p:cNvSpPr>
          <p:nvPr/>
        </p:nvSpPr>
        <p:spPr bwMode="auto">
          <a:xfrm>
            <a:off x="2363564" y="4249316"/>
            <a:ext cx="4584700" cy="512763"/>
          </a:xfrm>
          <a:prstGeom prst="roundRect">
            <a:avLst>
              <a:gd name="adj" fmla="val 1666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2000" dirty="0" smtClean="0">
                <a:solidFill>
                  <a:schemeClr val="accent2">
                    <a:lumMod val="75000"/>
                  </a:schemeClr>
                </a:solidFill>
                <a:ea typeface="微软雅黑" pitchFamily="34" charset="-122"/>
              </a:rPr>
              <a:t>5. </a:t>
            </a:r>
            <a:r>
              <a:rPr lang="zh-CN" altLang="en-US" sz="2000" dirty="0" smtClean="0">
                <a:solidFill>
                  <a:schemeClr val="accent2">
                    <a:lumMod val="75000"/>
                  </a:schemeClr>
                </a:solidFill>
                <a:ea typeface="微软雅黑" pitchFamily="34" charset="-122"/>
              </a:rPr>
              <a:t>成果</a:t>
            </a:r>
            <a:r>
              <a:rPr lang="zh-CN" altLang="en-US" sz="2000" dirty="0">
                <a:solidFill>
                  <a:schemeClr val="accent2">
                    <a:lumMod val="75000"/>
                  </a:schemeClr>
                </a:solidFill>
                <a:ea typeface="微软雅黑" pitchFamily="34" charset="-122"/>
              </a:rPr>
              <a:t>管理认定</a:t>
            </a:r>
          </a:p>
        </p:txBody>
      </p:sp>
      <p:sp>
        <p:nvSpPr>
          <p:cNvPr id="9223" name="AutoShape 29"/>
          <p:cNvSpPr>
            <a:spLocks noChangeArrowheads="1"/>
          </p:cNvSpPr>
          <p:nvPr/>
        </p:nvSpPr>
        <p:spPr bwMode="auto">
          <a:xfrm>
            <a:off x="2363564" y="4904954"/>
            <a:ext cx="4584700" cy="514350"/>
          </a:xfrm>
          <a:prstGeom prst="roundRect">
            <a:avLst>
              <a:gd name="adj" fmla="val 16667"/>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en-US" altLang="zh-CN" sz="2000" dirty="0" smtClean="0">
                <a:solidFill>
                  <a:schemeClr val="accent2">
                    <a:lumMod val="75000"/>
                  </a:schemeClr>
                </a:solidFill>
                <a:ea typeface="微软雅黑" pitchFamily="34" charset="-122"/>
              </a:rPr>
              <a:t>6. </a:t>
            </a:r>
            <a:r>
              <a:rPr lang="zh-CN" altLang="en-US" sz="2000" dirty="0" smtClean="0">
                <a:solidFill>
                  <a:schemeClr val="accent2">
                    <a:lumMod val="75000"/>
                  </a:schemeClr>
                </a:solidFill>
                <a:ea typeface="微软雅黑" pitchFamily="34" charset="-122"/>
              </a:rPr>
              <a:t>规范经费使用</a:t>
            </a:r>
            <a:endParaRPr lang="zh-CN" altLang="en-US" sz="2000" dirty="0">
              <a:solidFill>
                <a:schemeClr val="accent2">
                  <a:lumMod val="75000"/>
                </a:schemeClr>
              </a:solidFill>
              <a:ea typeface="微软雅黑" pitchFamily="34" charset="-122"/>
            </a:endParaRPr>
          </a:p>
        </p:txBody>
      </p:sp>
      <p:grpSp>
        <p:nvGrpSpPr>
          <p:cNvPr id="9224" name="组合 40"/>
          <p:cNvGrpSpPr>
            <a:grpSpLocks/>
          </p:cNvGrpSpPr>
          <p:nvPr/>
        </p:nvGrpSpPr>
        <p:grpSpPr bwMode="auto">
          <a:xfrm>
            <a:off x="2495327" y="1988840"/>
            <a:ext cx="4310062" cy="3019425"/>
            <a:chOff x="0" y="0"/>
            <a:chExt cx="4310561" cy="3018744"/>
          </a:xfrm>
        </p:grpSpPr>
        <p:sp>
          <p:nvSpPr>
            <p:cNvPr id="9227" name="Oval 6"/>
            <p:cNvSpPr>
              <a:spLocks noChangeArrowheads="1"/>
            </p:cNvSpPr>
            <p:nvPr/>
          </p:nvSpPr>
          <p:spPr bwMode="auto">
            <a:xfrm>
              <a:off x="4148426" y="2748"/>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28" name="Oval 7"/>
            <p:cNvSpPr>
              <a:spLocks noChangeArrowheads="1"/>
            </p:cNvSpPr>
            <p:nvPr/>
          </p:nvSpPr>
          <p:spPr bwMode="auto">
            <a:xfrm>
              <a:off x="4153415" y="374006"/>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29" name="AutoShape 8"/>
            <p:cNvSpPr>
              <a:spLocks noChangeArrowheads="1"/>
            </p:cNvSpPr>
            <p:nvPr/>
          </p:nvSpPr>
          <p:spPr bwMode="auto">
            <a:xfrm>
              <a:off x="4193325" y="92448"/>
              <a:ext cx="77326" cy="373750"/>
            </a:xfrm>
            <a:prstGeom prst="roundRect">
              <a:avLst>
                <a:gd name="adj" fmla="val 50000"/>
              </a:avLst>
            </a:prstGeom>
            <a:gradFill rotWithShape="1">
              <a:gsLst>
                <a:gs pos="0">
                  <a:srgbClr val="B2B2B2"/>
                </a:gs>
                <a:gs pos="5000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0" name="Oval 10"/>
            <p:cNvSpPr>
              <a:spLocks noChangeArrowheads="1"/>
            </p:cNvSpPr>
            <p:nvPr/>
          </p:nvSpPr>
          <p:spPr bwMode="auto">
            <a:xfrm>
              <a:off x="0" y="0"/>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1" name="Oval 11"/>
            <p:cNvSpPr>
              <a:spLocks noChangeArrowheads="1"/>
            </p:cNvSpPr>
            <p:nvPr/>
          </p:nvSpPr>
          <p:spPr bwMode="auto">
            <a:xfrm>
              <a:off x="4989" y="371258"/>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2" name="AutoShape 12"/>
            <p:cNvSpPr>
              <a:spLocks noChangeArrowheads="1"/>
            </p:cNvSpPr>
            <p:nvPr/>
          </p:nvSpPr>
          <p:spPr bwMode="auto">
            <a:xfrm>
              <a:off x="44899" y="89700"/>
              <a:ext cx="77326" cy="373750"/>
            </a:xfrm>
            <a:prstGeom prst="roundRect">
              <a:avLst>
                <a:gd name="adj" fmla="val 50000"/>
              </a:avLst>
            </a:prstGeom>
            <a:gradFill rotWithShape="1">
              <a:gsLst>
                <a:gs pos="0">
                  <a:srgbClr val="B2B2B2"/>
                </a:gs>
                <a:gs pos="50000">
                  <a:srgbClr val="FFFFFF"/>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3" name="Oval 17"/>
            <p:cNvSpPr>
              <a:spLocks noChangeArrowheads="1"/>
            </p:cNvSpPr>
            <p:nvPr/>
          </p:nvSpPr>
          <p:spPr bwMode="auto">
            <a:xfrm>
              <a:off x="4148426" y="1248993"/>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4" name="Oval 18"/>
            <p:cNvSpPr>
              <a:spLocks noChangeArrowheads="1"/>
            </p:cNvSpPr>
            <p:nvPr/>
          </p:nvSpPr>
          <p:spPr bwMode="auto">
            <a:xfrm>
              <a:off x="4153415" y="1620250"/>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5" name="AutoShape 19"/>
            <p:cNvSpPr>
              <a:spLocks noChangeArrowheads="1"/>
            </p:cNvSpPr>
            <p:nvPr/>
          </p:nvSpPr>
          <p:spPr bwMode="auto">
            <a:xfrm>
              <a:off x="4193325" y="1338693"/>
              <a:ext cx="77326" cy="373749"/>
            </a:xfrm>
            <a:prstGeom prst="roundRect">
              <a:avLst>
                <a:gd name="adj" fmla="val 50000"/>
              </a:avLst>
            </a:prstGeom>
            <a:gradFill rotWithShape="1">
              <a:gsLst>
                <a:gs pos="0">
                  <a:srgbClr val="B2B2B2"/>
                </a:gs>
                <a:gs pos="5000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6" name="Oval 21"/>
            <p:cNvSpPr>
              <a:spLocks noChangeArrowheads="1"/>
            </p:cNvSpPr>
            <p:nvPr/>
          </p:nvSpPr>
          <p:spPr bwMode="auto">
            <a:xfrm>
              <a:off x="0" y="1246245"/>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7" name="Oval 22"/>
            <p:cNvSpPr>
              <a:spLocks noChangeArrowheads="1"/>
            </p:cNvSpPr>
            <p:nvPr/>
          </p:nvSpPr>
          <p:spPr bwMode="auto">
            <a:xfrm>
              <a:off x="4989" y="1617502"/>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8" name="AutoShape 23"/>
            <p:cNvSpPr>
              <a:spLocks noChangeArrowheads="1"/>
            </p:cNvSpPr>
            <p:nvPr/>
          </p:nvSpPr>
          <p:spPr bwMode="auto">
            <a:xfrm>
              <a:off x="44899" y="1335945"/>
              <a:ext cx="77326" cy="373749"/>
            </a:xfrm>
            <a:prstGeom prst="roundRect">
              <a:avLst>
                <a:gd name="adj" fmla="val 50000"/>
              </a:avLst>
            </a:prstGeom>
            <a:gradFill rotWithShape="1">
              <a:gsLst>
                <a:gs pos="0">
                  <a:srgbClr val="B2B2B2"/>
                </a:gs>
                <a:gs pos="50000">
                  <a:srgbClr val="FFFFFF"/>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39" name="Oval 32"/>
            <p:cNvSpPr>
              <a:spLocks noChangeArrowheads="1"/>
            </p:cNvSpPr>
            <p:nvPr/>
          </p:nvSpPr>
          <p:spPr bwMode="auto">
            <a:xfrm>
              <a:off x="4148426" y="2497986"/>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40" name="Oval 33"/>
            <p:cNvSpPr>
              <a:spLocks noChangeArrowheads="1"/>
            </p:cNvSpPr>
            <p:nvPr/>
          </p:nvSpPr>
          <p:spPr bwMode="auto">
            <a:xfrm>
              <a:off x="4153415" y="2869244"/>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41" name="AutoShape 34"/>
            <p:cNvSpPr>
              <a:spLocks noChangeArrowheads="1"/>
            </p:cNvSpPr>
            <p:nvPr/>
          </p:nvSpPr>
          <p:spPr bwMode="auto">
            <a:xfrm>
              <a:off x="4193325" y="2587686"/>
              <a:ext cx="77326" cy="373750"/>
            </a:xfrm>
            <a:prstGeom prst="roundRect">
              <a:avLst>
                <a:gd name="adj" fmla="val 50000"/>
              </a:avLst>
            </a:prstGeom>
            <a:gradFill rotWithShape="1">
              <a:gsLst>
                <a:gs pos="0">
                  <a:srgbClr val="B2B2B2"/>
                </a:gs>
                <a:gs pos="5000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42" name="Oval 36"/>
            <p:cNvSpPr>
              <a:spLocks noChangeArrowheads="1"/>
            </p:cNvSpPr>
            <p:nvPr/>
          </p:nvSpPr>
          <p:spPr bwMode="auto">
            <a:xfrm>
              <a:off x="0" y="2495238"/>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43" name="Oval 37"/>
            <p:cNvSpPr>
              <a:spLocks noChangeArrowheads="1"/>
            </p:cNvSpPr>
            <p:nvPr/>
          </p:nvSpPr>
          <p:spPr bwMode="auto">
            <a:xfrm>
              <a:off x="4989" y="2866496"/>
              <a:ext cx="157146" cy="149500"/>
            </a:xfrm>
            <a:prstGeom prst="ellipse">
              <a:avLst/>
            </a:prstGeom>
            <a:solidFill>
              <a:schemeClr val="bg1"/>
            </a:solidFill>
            <a:ln w="38100">
              <a:solidFill>
                <a:schemeClr val="bg2"/>
              </a:solidFill>
              <a:round/>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sp>
          <p:nvSpPr>
            <p:cNvPr id="9244" name="AutoShape 38"/>
            <p:cNvSpPr>
              <a:spLocks noChangeArrowheads="1"/>
            </p:cNvSpPr>
            <p:nvPr/>
          </p:nvSpPr>
          <p:spPr bwMode="auto">
            <a:xfrm>
              <a:off x="44899" y="2584938"/>
              <a:ext cx="77326" cy="373750"/>
            </a:xfrm>
            <a:prstGeom prst="roundRect">
              <a:avLst>
                <a:gd name="adj" fmla="val 50000"/>
              </a:avLst>
            </a:prstGeom>
            <a:gradFill rotWithShape="1">
              <a:gsLst>
                <a:gs pos="0">
                  <a:srgbClr val="B2B2B2"/>
                </a:gs>
                <a:gs pos="50000">
                  <a:srgbClr val="FFFFFF"/>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en-US">
                <a:latin typeface="Calibri" pitchFamily="34" charset="0"/>
              </a:endParaRPr>
            </a:p>
          </p:txBody>
        </p:sp>
      </p:grpSp>
      <p:sp>
        <p:nvSpPr>
          <p:cNvPr id="9225" name="标题 4"/>
          <p:cNvSpPr>
            <a:spLocks noGrp="1"/>
          </p:cNvSpPr>
          <p:nvPr>
            <p:ph type="title" idx="4294967295"/>
          </p:nvPr>
        </p:nvSpPr>
        <p:spPr>
          <a:xfrm>
            <a:off x="457200" y="562323"/>
            <a:ext cx="8229600" cy="706437"/>
          </a:xfrm>
        </p:spPr>
        <p:txBody>
          <a:bodyPr/>
          <a:lstStyle/>
          <a:p>
            <a:pPr eaLnBrk="1" hangingPunct="1"/>
            <a:r>
              <a:rPr lang="zh-CN" altLang="en-US" sz="3800" dirty="0" smtClean="0">
                <a:latin typeface="微软雅黑" pitchFamily="34" charset="-122"/>
              </a:rPr>
              <a:t>主要内容</a:t>
            </a:r>
          </a:p>
        </p:txBody>
      </p:sp>
    </p:spTree>
    <p:extLst>
      <p:ext uri="{BB962C8B-B14F-4D97-AF65-F5344CB8AC3E}">
        <p14:creationId xmlns:p14="http://schemas.microsoft.com/office/powerpoint/2010/main" val="1216371689"/>
      </p:ext>
    </p:extLst>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1177106" y="314400"/>
            <a:ext cx="7499350" cy="882352"/>
          </a:xfrm>
        </p:spPr>
        <p:txBody>
          <a:bodyPr/>
          <a:lstStyle/>
          <a:p>
            <a:pPr eaLnBrk="1" hangingPunct="1"/>
            <a:r>
              <a:rPr lang="zh-CN" altLang="en-US" dirty="0" smtClean="0"/>
              <a:t>结题验收需提交的材料</a:t>
            </a:r>
          </a:p>
        </p:txBody>
      </p:sp>
      <p:sp>
        <p:nvSpPr>
          <p:cNvPr id="14339" name="Rectangle 3"/>
          <p:cNvSpPr>
            <a:spLocks noGrp="1" noChangeArrowheads="1"/>
          </p:cNvSpPr>
          <p:nvPr>
            <p:ph type="body" idx="4294967295"/>
          </p:nvPr>
        </p:nvSpPr>
        <p:spPr>
          <a:xfrm>
            <a:off x="1187624" y="1372419"/>
            <a:ext cx="7632848" cy="4792885"/>
          </a:xfrm>
        </p:spPr>
        <p:txBody>
          <a:bodyPr/>
          <a:lstStyle/>
          <a:p>
            <a:pPr lvl="0"/>
            <a:r>
              <a:rPr lang="en-US" altLang="zh-CN" sz="2400" dirty="0" smtClean="0">
                <a:solidFill>
                  <a:srgbClr val="FF0000"/>
                </a:solidFill>
              </a:rPr>
              <a:t>《</a:t>
            </a:r>
            <a:r>
              <a:rPr lang="zh-CN" altLang="zh-CN" sz="2400" dirty="0" smtClean="0">
                <a:solidFill>
                  <a:srgbClr val="FF0000"/>
                </a:solidFill>
              </a:rPr>
              <a:t>结题验收表</a:t>
            </a:r>
            <a:r>
              <a:rPr lang="en-US" altLang="zh-CN" sz="2400" dirty="0" smtClean="0">
                <a:solidFill>
                  <a:srgbClr val="FF0000"/>
                </a:solidFill>
              </a:rPr>
              <a:t>》</a:t>
            </a:r>
            <a:r>
              <a:rPr lang="en-US" altLang="zh-CN" sz="2400" dirty="0" smtClean="0"/>
              <a:t>1</a:t>
            </a:r>
            <a:r>
              <a:rPr lang="zh-CN" altLang="en-US" sz="2400" dirty="0" smtClean="0"/>
              <a:t>份（学生负责人填写第一</a:t>
            </a:r>
            <a:r>
              <a:rPr lang="en-US" altLang="zh-CN" sz="2400" dirty="0" smtClean="0"/>
              <a:t>~</a:t>
            </a:r>
            <a:r>
              <a:rPr lang="zh-CN" altLang="en-US" sz="2400" dirty="0" smtClean="0"/>
              <a:t>四栏，项目组成员共同填写第五、六栏，导师填写第七栏）</a:t>
            </a:r>
            <a:endParaRPr lang="en-US" altLang="zh-CN" sz="2400" dirty="0" smtClean="0"/>
          </a:p>
          <a:p>
            <a:pPr lvl="0"/>
            <a:r>
              <a:rPr lang="en-US" altLang="zh-CN" sz="2400" dirty="0" smtClean="0">
                <a:solidFill>
                  <a:srgbClr val="FF0000"/>
                </a:solidFill>
              </a:rPr>
              <a:t>《</a:t>
            </a:r>
            <a:r>
              <a:rPr lang="zh-CN" altLang="zh-CN" sz="2400" dirty="0" smtClean="0">
                <a:solidFill>
                  <a:srgbClr val="FF0000"/>
                </a:solidFill>
              </a:rPr>
              <a:t>经费</a:t>
            </a:r>
            <a:r>
              <a:rPr lang="zh-CN" altLang="zh-CN" sz="2400" dirty="0">
                <a:solidFill>
                  <a:srgbClr val="FF0000"/>
                </a:solidFill>
              </a:rPr>
              <a:t>使用记录</a:t>
            </a:r>
            <a:r>
              <a:rPr lang="zh-CN" altLang="zh-CN" sz="2400" dirty="0" smtClean="0">
                <a:solidFill>
                  <a:srgbClr val="FF0000"/>
                </a:solidFill>
              </a:rPr>
              <a:t>表</a:t>
            </a:r>
            <a:r>
              <a:rPr lang="en-US" altLang="zh-CN" sz="2400" dirty="0" smtClean="0">
                <a:solidFill>
                  <a:srgbClr val="FF0000"/>
                </a:solidFill>
              </a:rPr>
              <a:t>》</a:t>
            </a:r>
            <a:r>
              <a:rPr lang="en-US" altLang="zh-CN" sz="2400" dirty="0" smtClean="0"/>
              <a:t>1</a:t>
            </a:r>
            <a:r>
              <a:rPr lang="zh-CN" altLang="en-US" sz="2400" dirty="0" smtClean="0"/>
              <a:t>份（结题时项目所有费用支出明细）</a:t>
            </a:r>
            <a:endParaRPr lang="en-US" altLang="zh-CN" sz="2400" dirty="0" smtClean="0"/>
          </a:p>
          <a:p>
            <a:pPr lvl="0"/>
            <a:r>
              <a:rPr lang="en-US" altLang="zh-CN" sz="2400" dirty="0" smtClean="0">
                <a:solidFill>
                  <a:srgbClr val="FF0000"/>
                </a:solidFill>
              </a:rPr>
              <a:t>《</a:t>
            </a:r>
            <a:r>
              <a:rPr lang="zh-CN" altLang="en-US" sz="2400" dirty="0" smtClean="0">
                <a:solidFill>
                  <a:srgbClr val="FF0000"/>
                </a:solidFill>
              </a:rPr>
              <a:t>购置</a:t>
            </a:r>
            <a:r>
              <a:rPr lang="zh-CN" altLang="en-US" sz="2400" dirty="0">
                <a:solidFill>
                  <a:srgbClr val="FF0000"/>
                </a:solidFill>
              </a:rPr>
              <a:t>设备、图书资料院系回收清单确认</a:t>
            </a:r>
            <a:r>
              <a:rPr lang="zh-CN" altLang="en-US" sz="2400" dirty="0" smtClean="0">
                <a:solidFill>
                  <a:srgbClr val="FF0000"/>
                </a:solidFill>
              </a:rPr>
              <a:t>表</a:t>
            </a:r>
            <a:r>
              <a:rPr lang="en-US" altLang="zh-CN" sz="2400" dirty="0" smtClean="0">
                <a:solidFill>
                  <a:srgbClr val="FF0000"/>
                </a:solidFill>
              </a:rPr>
              <a:t>》</a:t>
            </a:r>
            <a:r>
              <a:rPr lang="en-US" altLang="zh-CN" sz="2400" dirty="0" smtClean="0"/>
              <a:t>1</a:t>
            </a:r>
            <a:r>
              <a:rPr lang="zh-CN" altLang="en-US" sz="2400" dirty="0" smtClean="0"/>
              <a:t>份（未有该项支出的也需填写此表，栏目内填“无”）</a:t>
            </a:r>
            <a:endParaRPr lang="en-US" altLang="zh-CN" sz="2400" dirty="0" smtClean="0"/>
          </a:p>
          <a:p>
            <a:pPr lvl="0"/>
            <a:r>
              <a:rPr lang="en-US" altLang="zh-CN" sz="2400" dirty="0" smtClean="0">
                <a:solidFill>
                  <a:srgbClr val="FF0000"/>
                </a:solidFill>
              </a:rPr>
              <a:t>《</a:t>
            </a:r>
            <a:r>
              <a:rPr lang="zh-CN" altLang="en-US" sz="2400" dirty="0" smtClean="0">
                <a:solidFill>
                  <a:srgbClr val="FF0000"/>
                </a:solidFill>
              </a:rPr>
              <a:t>项目</a:t>
            </a:r>
            <a:r>
              <a:rPr lang="zh-CN" altLang="en-US" sz="2400" dirty="0">
                <a:solidFill>
                  <a:srgbClr val="FF0000"/>
                </a:solidFill>
              </a:rPr>
              <a:t>内容诚信</a:t>
            </a:r>
            <a:r>
              <a:rPr lang="zh-CN" altLang="en-US" sz="2400" dirty="0" smtClean="0">
                <a:solidFill>
                  <a:srgbClr val="FF0000"/>
                </a:solidFill>
              </a:rPr>
              <a:t>声明</a:t>
            </a:r>
            <a:r>
              <a:rPr lang="en-US" altLang="zh-CN" sz="2400" dirty="0" smtClean="0">
                <a:solidFill>
                  <a:srgbClr val="FF0000"/>
                </a:solidFill>
              </a:rPr>
              <a:t>》</a:t>
            </a:r>
            <a:r>
              <a:rPr lang="en-US" altLang="zh-CN" sz="2400" dirty="0" smtClean="0"/>
              <a:t>1</a:t>
            </a:r>
            <a:r>
              <a:rPr lang="zh-CN" altLang="en-US" sz="2400" dirty="0" smtClean="0"/>
              <a:t>份</a:t>
            </a:r>
            <a:endParaRPr lang="en-US" altLang="zh-CN" sz="2400" dirty="0" smtClean="0"/>
          </a:p>
          <a:p>
            <a:pPr lvl="0"/>
            <a:r>
              <a:rPr lang="zh-CN" altLang="zh-CN" sz="2400" dirty="0" smtClean="0">
                <a:solidFill>
                  <a:srgbClr val="FF0000"/>
                </a:solidFill>
              </a:rPr>
              <a:t>完整</a:t>
            </a:r>
            <a:r>
              <a:rPr lang="zh-CN" altLang="zh-CN" sz="2400" dirty="0">
                <a:solidFill>
                  <a:srgbClr val="FF0000"/>
                </a:solidFill>
              </a:rPr>
              <a:t>的项目研究结题材</a:t>
            </a:r>
            <a:r>
              <a:rPr lang="zh-CN" altLang="zh-CN" sz="2400" dirty="0" smtClean="0">
                <a:solidFill>
                  <a:srgbClr val="FF0000"/>
                </a:solidFill>
              </a:rPr>
              <a:t>料</a:t>
            </a:r>
            <a:r>
              <a:rPr lang="zh-CN" altLang="en-US" sz="2400" dirty="0" smtClean="0"/>
              <a:t>。</a:t>
            </a:r>
            <a:r>
              <a:rPr lang="zh-CN" altLang="zh-CN" sz="2400" dirty="0" smtClean="0"/>
              <a:t>需要</a:t>
            </a:r>
            <a:r>
              <a:rPr lang="zh-CN" altLang="zh-CN" sz="2400" dirty="0"/>
              <a:t>做好目录装订成册，并将所有结题材料包括电子展板和答辩</a:t>
            </a:r>
            <a:r>
              <a:rPr lang="en-US" altLang="zh-CN" sz="2400" dirty="0"/>
              <a:t>PPT</a:t>
            </a:r>
            <a:r>
              <a:rPr lang="zh-CN" altLang="zh-CN" sz="2400" dirty="0"/>
              <a:t>刻</a:t>
            </a:r>
            <a:r>
              <a:rPr lang="zh-CN" altLang="zh-CN" sz="2400" dirty="0" smtClean="0"/>
              <a:t>录</a:t>
            </a:r>
            <a:r>
              <a:rPr lang="zh-CN" altLang="en-US" sz="2400" dirty="0" smtClean="0"/>
              <a:t>成</a:t>
            </a:r>
            <a:r>
              <a:rPr lang="zh-CN" altLang="zh-CN" sz="2400" dirty="0" smtClean="0"/>
              <a:t>光盘</a:t>
            </a:r>
            <a:r>
              <a:rPr lang="zh-CN" altLang="en-US" sz="2400" dirty="0" smtClean="0"/>
              <a:t>在答辩前提交给学院研学秘书老师</a:t>
            </a:r>
            <a:endParaRPr lang="en-US" altLang="zh-CN" sz="2400" dirty="0" smtClean="0"/>
          </a:p>
          <a:p>
            <a:pPr lvl="0"/>
            <a:endParaRPr lang="en-US" altLang="zh-CN" sz="2400" dirty="0" smtClean="0"/>
          </a:p>
          <a:p>
            <a:pPr lvl="0"/>
            <a:endParaRPr lang="en-US" altLang="zh-CN" sz="2400" dirty="0" smtClean="0"/>
          </a:p>
        </p:txBody>
      </p:sp>
    </p:spTree>
    <p:extLst>
      <p:ext uri="{BB962C8B-B14F-4D97-AF65-F5344CB8AC3E}">
        <p14:creationId xmlns:p14="http://schemas.microsoft.com/office/powerpoint/2010/main" val="2625224829"/>
      </p:ext>
    </p:extLst>
  </p:cSld>
  <p:clrMapOvr>
    <a:masterClrMapping/>
  </p:clrMapOvr>
  <p:transition spd="slow">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1116013" y="63484"/>
            <a:ext cx="7499350" cy="1143000"/>
          </a:xfrm>
        </p:spPr>
        <p:txBody>
          <a:bodyPr/>
          <a:lstStyle/>
          <a:p>
            <a:pPr eaLnBrk="1" hangingPunct="1"/>
            <a:r>
              <a:rPr lang="zh-CN" altLang="en-US" dirty="0" smtClean="0"/>
              <a:t>学分的分值认定</a:t>
            </a:r>
          </a:p>
        </p:txBody>
      </p:sp>
      <p:graphicFrame>
        <p:nvGraphicFramePr>
          <p:cNvPr id="23556" name="Group 4"/>
          <p:cNvGraphicFramePr>
            <a:graphicFrameLocks noGrp="1"/>
          </p:cNvGraphicFramePr>
          <p:nvPr>
            <p:extLst>
              <p:ext uri="{D42A27DB-BD31-4B8C-83A1-F6EECF244321}">
                <p14:modId xmlns:p14="http://schemas.microsoft.com/office/powerpoint/2010/main" val="2291585478"/>
              </p:ext>
            </p:extLst>
          </p:nvPr>
        </p:nvGraphicFramePr>
        <p:xfrm>
          <a:off x="2627784" y="2242773"/>
          <a:ext cx="4824536" cy="1800200"/>
        </p:xfrm>
        <a:graphic>
          <a:graphicData uri="http://schemas.openxmlformats.org/drawingml/2006/table">
            <a:tbl>
              <a:tblPr/>
              <a:tblGrid>
                <a:gridCol w="1028179"/>
                <a:gridCol w="1028180"/>
                <a:gridCol w="949089"/>
                <a:gridCol w="1819088"/>
              </a:tblGrid>
              <a:tr h="328241">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smtClean="0">
                        <a:ln>
                          <a:noFill/>
                        </a:ln>
                        <a:solidFill>
                          <a:srgbClr val="000000"/>
                        </a:solidFill>
                        <a:effectLst/>
                        <a:latin typeface="Times New Roman" pitchFamily="18" charset="0"/>
                        <a:ea typeface="微软雅黑" pitchFamily="34" charset="-122"/>
                      </a:endParaRPr>
                    </a:p>
                  </a:txBody>
                  <a:tcPr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宋体" pitchFamily="2" charset="-122"/>
                        </a:rPr>
                        <a:t>1</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人</a:t>
                      </a:r>
                      <a:endParaRPr kumimoji="0" lang="zh-CN" altLang="en-US"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ea typeface="宋体" pitchFamily="2" charset="-122"/>
                        </a:rPr>
                        <a:t>2</a:t>
                      </a:r>
                      <a:r>
                        <a:rPr kumimoji="0" lang="zh-CN" altLang="en-US" sz="1400" b="1" i="0" u="none" strike="noStrike" cap="none" normalizeH="0" baseline="0" smtClean="0">
                          <a:ln>
                            <a:noFill/>
                          </a:ln>
                          <a:solidFill>
                            <a:srgbClr val="000000"/>
                          </a:solidFill>
                          <a:effectLst/>
                          <a:latin typeface="Calibri" pitchFamily="34" charset="0"/>
                          <a:ea typeface="宋体" pitchFamily="2" charset="-122"/>
                        </a:rPr>
                        <a:t>人</a:t>
                      </a:r>
                      <a:endParaRPr kumimoji="0" lang="zh-CN" altLang="en-US" sz="1400" b="1" i="0" u="none" strike="noStrike" cap="none" normalizeH="0" baseline="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宋体" pitchFamily="2" charset="-122"/>
                        </a:rPr>
                        <a:t>n</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人（</a:t>
                      </a:r>
                      <a:r>
                        <a:rPr kumimoji="0" lang="en-US" sz="1400" b="1" i="0" u="none" strike="noStrike" cap="none" normalizeH="0" baseline="0" dirty="0" smtClean="0">
                          <a:ln>
                            <a:noFill/>
                          </a:ln>
                          <a:solidFill>
                            <a:srgbClr val="000000"/>
                          </a:solidFill>
                          <a:effectLst/>
                          <a:latin typeface="Calibri" pitchFamily="34" charset="0"/>
                          <a:ea typeface="宋体" pitchFamily="2" charset="-122"/>
                        </a:rPr>
                        <a:t>3</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n</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10</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endParaRPr kumimoji="0" lang="zh-CN" altLang="en-US"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37560">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Calibri" pitchFamily="34" charset="0"/>
                          <a:ea typeface="宋体" pitchFamily="2" charset="-122"/>
                        </a:rPr>
                        <a:t>优秀</a:t>
                      </a:r>
                      <a:endParaRPr kumimoji="0" lang="zh-CN"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a:noFill/>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3</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a:noFill/>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宋体" pitchFamily="2" charset="-122"/>
                        </a:rPr>
                        <a:t>5</a:t>
                      </a:r>
                      <a:endParaRPr kumimoji="0" lang="en-US" sz="1400" b="0" i="0" u="none" strike="noStrike" cap="none" normalizeH="0" baseline="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a:noFill/>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7+1.0(n-3)</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a:noFill/>
                    </a:lnB>
                    <a:lnTlToBr>
                      <a:noFill/>
                    </a:lnTlToBr>
                    <a:lnBlToTr>
                      <a:noFill/>
                    </a:lnBlToTr>
                    <a:solidFill>
                      <a:srgbClr val="4BACC6">
                        <a:alpha val="20000"/>
                      </a:srgbClr>
                    </a:solidFill>
                  </a:tcPr>
                </a:tc>
              </a:tr>
              <a:tr h="378133">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Calibri" pitchFamily="34" charset="0"/>
                          <a:ea typeface="宋体" pitchFamily="2" charset="-122"/>
                        </a:rPr>
                        <a:t>良好</a:t>
                      </a:r>
                      <a:endParaRPr kumimoji="0" lang="zh-CN"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2.5</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4</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6+0.5(n-3)</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noFill/>
                  </a:tcPr>
                </a:tc>
              </a:tr>
              <a:tr h="378133">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Calibri" pitchFamily="34" charset="0"/>
                          <a:ea typeface="宋体" pitchFamily="2" charset="-122"/>
                        </a:rPr>
                        <a:t>通过</a:t>
                      </a:r>
                      <a:endParaRPr kumimoji="0" lang="zh-CN"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2</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3</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4+0.2(n-3)</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a:noFill/>
                    </a:lnB>
                    <a:lnTlToBr>
                      <a:noFill/>
                    </a:lnTlToBr>
                    <a:lnBlToTr>
                      <a:noFill/>
                    </a:lnBlToTr>
                    <a:solidFill>
                      <a:srgbClr val="4BACC6">
                        <a:alpha val="20000"/>
                      </a:srgbClr>
                    </a:solidFill>
                  </a:tcPr>
                </a:tc>
              </a:tr>
              <a:tr h="378133">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Calibri" pitchFamily="34" charset="0"/>
                          <a:ea typeface="宋体" pitchFamily="2" charset="-122"/>
                        </a:rPr>
                        <a:t>不通过</a:t>
                      </a:r>
                      <a:endParaRPr kumimoji="0" lang="zh-CN"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宋体" pitchFamily="2" charset="-122"/>
                        </a:rPr>
                        <a:t>0</a:t>
                      </a:r>
                      <a:endParaRPr kumimoji="0" lang="en-US" sz="1400" b="0" i="0" u="none" strike="noStrike" cap="none" normalizeH="0" baseline="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0</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0</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a:noFill/>
                    </a:lnT>
                    <a:lnB w="12700" cap="flat" cmpd="sng" algn="ctr">
                      <a:solidFill>
                        <a:srgbClr val="4BACC6"/>
                      </a:solidFill>
                      <a:prstDash val="solid"/>
                      <a:round/>
                      <a:headEnd type="none" w="med" len="med"/>
                      <a:tailEnd type="none" w="med" len="med"/>
                    </a:lnB>
                    <a:lnTlToBr>
                      <a:noFill/>
                    </a:lnTlToBr>
                    <a:lnBlToTr>
                      <a:noFill/>
                    </a:lnBlToTr>
                    <a:noFill/>
                  </a:tcPr>
                </a:tc>
              </a:tr>
            </a:tbl>
          </a:graphicData>
        </a:graphic>
      </p:graphicFrame>
      <p:sp>
        <p:nvSpPr>
          <p:cNvPr id="13341" name="矩形 67"/>
          <p:cNvSpPr>
            <a:spLocks noChangeArrowheads="1"/>
          </p:cNvSpPr>
          <p:nvPr/>
        </p:nvSpPr>
        <p:spPr bwMode="auto">
          <a:xfrm>
            <a:off x="1483006" y="1776626"/>
            <a:ext cx="22796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b="1" dirty="0">
                <a:solidFill>
                  <a:srgbClr val="602E04"/>
                </a:solidFill>
                <a:latin typeface="微软雅黑" pitchFamily="34" charset="-122"/>
                <a:ea typeface="微软雅黑" pitchFamily="34" charset="-122"/>
              </a:rPr>
              <a:t>表</a:t>
            </a:r>
            <a:r>
              <a:rPr lang="en-US" altLang="zh-CN" b="1" dirty="0">
                <a:solidFill>
                  <a:srgbClr val="602E04"/>
                </a:solidFill>
                <a:latin typeface="微软雅黑" pitchFamily="34" charset="-122"/>
                <a:ea typeface="微软雅黑" pitchFamily="34" charset="-122"/>
              </a:rPr>
              <a:t>1</a:t>
            </a:r>
            <a:r>
              <a:rPr lang="zh-CN" altLang="en-US" b="1" dirty="0">
                <a:solidFill>
                  <a:srgbClr val="602E04"/>
                </a:solidFill>
                <a:latin typeface="微软雅黑" pitchFamily="34" charset="-122"/>
                <a:ea typeface="微软雅黑" pitchFamily="34" charset="-122"/>
              </a:rPr>
              <a:t>：项目基本分值</a:t>
            </a:r>
          </a:p>
        </p:txBody>
      </p:sp>
      <p:graphicFrame>
        <p:nvGraphicFramePr>
          <p:cNvPr id="23582" name="Group 30"/>
          <p:cNvGraphicFramePr>
            <a:graphicFrameLocks noGrp="1"/>
          </p:cNvGraphicFramePr>
          <p:nvPr>
            <p:extLst>
              <p:ext uri="{D42A27DB-BD31-4B8C-83A1-F6EECF244321}">
                <p14:modId xmlns:p14="http://schemas.microsoft.com/office/powerpoint/2010/main" val="2990265482"/>
              </p:ext>
            </p:extLst>
          </p:nvPr>
        </p:nvGraphicFramePr>
        <p:xfrm>
          <a:off x="2208683" y="4835061"/>
          <a:ext cx="5747693" cy="1042211"/>
        </p:xfrm>
        <a:graphic>
          <a:graphicData uri="http://schemas.openxmlformats.org/drawingml/2006/table">
            <a:tbl>
              <a:tblPr/>
              <a:tblGrid>
                <a:gridCol w="931029"/>
                <a:gridCol w="1308521"/>
                <a:gridCol w="1208703"/>
                <a:gridCol w="1212333"/>
                <a:gridCol w="1087107"/>
              </a:tblGrid>
              <a:tr h="508811">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Calibri" pitchFamily="34" charset="0"/>
                          <a:ea typeface="宋体" pitchFamily="2" charset="-122"/>
                        </a:rPr>
                        <a:t>一般项目</a:t>
                      </a:r>
                      <a:endParaRPr kumimoji="0" lang="zh-CN" sz="1400" b="1" i="0" u="none" strike="noStrike" cap="none" normalizeH="0" baseline="0" dirty="0" smtClean="0">
                        <a:ln>
                          <a:noFill/>
                        </a:ln>
                        <a:solidFill>
                          <a:srgbClr val="000000"/>
                        </a:solidFill>
                        <a:effectLst/>
                        <a:latin typeface="Calibri" pitchFamily="34" charset="0"/>
                        <a:ea typeface="微软雅黑" pitchFamily="34" charset="-122"/>
                      </a:endParaRPr>
                    </a:p>
                  </a:txBody>
                  <a:tcPr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rgbClr val="FF0000"/>
                          </a:solidFill>
                          <a:effectLst/>
                          <a:latin typeface="Calibri" pitchFamily="34" charset="0"/>
                          <a:ea typeface="宋体" pitchFamily="2" charset="-122"/>
                        </a:rPr>
                        <a:t>校级重点项目</a:t>
                      </a:r>
                    </a:p>
                    <a:p>
                      <a:pPr marL="0" marR="0" lvl="0" indent="0" algn="ctr"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rgbClr val="FF0000"/>
                          </a:solidFill>
                          <a:effectLst/>
                          <a:latin typeface="Calibri" pitchFamily="34" charset="0"/>
                          <a:ea typeface="宋体" pitchFamily="2" charset="-122"/>
                        </a:rPr>
                        <a:t>（</a:t>
                      </a:r>
                      <a:r>
                        <a:rPr kumimoji="0" lang="en-US" sz="1400" b="1" i="0" u="none" strike="noStrike" cap="none" normalizeH="0" baseline="0" dirty="0" smtClean="0">
                          <a:ln>
                            <a:noFill/>
                          </a:ln>
                          <a:solidFill>
                            <a:srgbClr val="FF0000"/>
                          </a:solidFill>
                          <a:effectLst/>
                          <a:latin typeface="Calibri" pitchFamily="34" charset="0"/>
                          <a:ea typeface="宋体" pitchFamily="2" charset="-122"/>
                        </a:rPr>
                        <a:t>3</a:t>
                      </a:r>
                      <a:r>
                        <a:rPr kumimoji="0" lang="zh-CN" altLang="en-US" sz="1400" b="1" i="0" u="none" strike="noStrike" cap="none" normalizeH="0" baseline="0" dirty="0" smtClean="0">
                          <a:ln>
                            <a:noFill/>
                          </a:ln>
                          <a:solidFill>
                            <a:srgbClr val="FF0000"/>
                          </a:solidFill>
                          <a:effectLst/>
                          <a:latin typeface="Calibri" pitchFamily="34" charset="0"/>
                          <a:ea typeface="宋体" pitchFamily="2" charset="-122"/>
                        </a:rPr>
                        <a:t>≤</a:t>
                      </a:r>
                      <a:r>
                        <a:rPr kumimoji="0" lang="en-US" sz="1400" b="1" i="0" u="none" strike="noStrike" cap="none" normalizeH="0" baseline="0" dirty="0" smtClean="0">
                          <a:ln>
                            <a:noFill/>
                          </a:ln>
                          <a:solidFill>
                            <a:srgbClr val="FF0000"/>
                          </a:solidFill>
                          <a:effectLst/>
                          <a:latin typeface="Calibri" pitchFamily="34" charset="0"/>
                          <a:ea typeface="宋体" pitchFamily="2" charset="-122"/>
                        </a:rPr>
                        <a:t>n</a:t>
                      </a:r>
                      <a:r>
                        <a:rPr kumimoji="0" lang="zh-CN" altLang="en-US" sz="1400" b="1" i="0" u="none" strike="noStrike" cap="none" normalizeH="0" baseline="0" dirty="0" smtClean="0">
                          <a:ln>
                            <a:noFill/>
                          </a:ln>
                          <a:solidFill>
                            <a:srgbClr val="FF0000"/>
                          </a:solidFill>
                          <a:effectLst/>
                          <a:latin typeface="Calibri" pitchFamily="34" charset="0"/>
                          <a:ea typeface="宋体" pitchFamily="2" charset="-122"/>
                        </a:rPr>
                        <a:t>≤</a:t>
                      </a:r>
                      <a:r>
                        <a:rPr kumimoji="0" lang="en-US" sz="1400" b="1" i="0" u="none" strike="noStrike" cap="none" normalizeH="0" baseline="0" dirty="0" smtClean="0">
                          <a:ln>
                            <a:noFill/>
                          </a:ln>
                          <a:solidFill>
                            <a:srgbClr val="FF0000"/>
                          </a:solidFill>
                          <a:effectLst/>
                          <a:latin typeface="Calibri" pitchFamily="34" charset="0"/>
                          <a:ea typeface="宋体" pitchFamily="2" charset="-122"/>
                        </a:rPr>
                        <a:t>10</a:t>
                      </a:r>
                      <a:r>
                        <a:rPr kumimoji="0" lang="zh-CN" altLang="en-US" sz="1400" b="1" i="0" u="none" strike="noStrike" cap="none" normalizeH="0" baseline="0" dirty="0" smtClean="0">
                          <a:ln>
                            <a:noFill/>
                          </a:ln>
                          <a:solidFill>
                            <a:srgbClr val="FF0000"/>
                          </a:solidFill>
                          <a:effectLst/>
                          <a:latin typeface="Calibri" pitchFamily="34" charset="0"/>
                          <a:ea typeface="宋体" pitchFamily="2" charset="-122"/>
                        </a:rPr>
                        <a:t>）</a:t>
                      </a:r>
                      <a:endParaRPr kumimoji="0" lang="zh-CN" altLang="en-US" sz="1400" b="1" i="0" u="none" strike="noStrike" cap="none" normalizeH="0" baseline="0" dirty="0" smtClean="0">
                        <a:ln>
                          <a:noFill/>
                        </a:ln>
                        <a:solidFill>
                          <a:srgbClr val="FF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solidFill>
                          <a:effectLst/>
                          <a:latin typeface="Calibri" pitchFamily="34" charset="0"/>
                          <a:ea typeface="宋体" pitchFamily="2" charset="-122"/>
                        </a:rPr>
                        <a:t>校级重大项目</a:t>
                      </a:r>
                    </a:p>
                    <a:p>
                      <a:pPr marL="0" marR="0" lvl="0" indent="0" algn="ctr"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solidFill>
                          <a:effectLst/>
                          <a:latin typeface="Calibri" pitchFamily="34" charset="0"/>
                          <a:ea typeface="宋体" pitchFamily="2" charset="-122"/>
                        </a:rPr>
                        <a:t>（</a:t>
                      </a:r>
                      <a:r>
                        <a:rPr kumimoji="0" lang="en-US" sz="1400" b="1" i="0" u="none" strike="noStrike" cap="none" normalizeH="0" baseline="0" dirty="0" smtClean="0">
                          <a:ln>
                            <a:noFill/>
                          </a:ln>
                          <a:solidFill>
                            <a:schemeClr val="tx1"/>
                          </a:solidFill>
                          <a:effectLst/>
                          <a:latin typeface="Calibri" pitchFamily="34" charset="0"/>
                          <a:ea typeface="宋体" pitchFamily="2" charset="-122"/>
                        </a:rPr>
                        <a:t>3</a:t>
                      </a:r>
                      <a:r>
                        <a:rPr kumimoji="0" lang="zh-CN" altLang="en-US" sz="1400" b="1" i="0" u="none" strike="noStrike" cap="none" normalizeH="0" baseline="0" dirty="0" smtClean="0">
                          <a:ln>
                            <a:noFill/>
                          </a:ln>
                          <a:solidFill>
                            <a:schemeClr val="tx1"/>
                          </a:solidFill>
                          <a:effectLst/>
                          <a:latin typeface="Calibri" pitchFamily="34" charset="0"/>
                          <a:ea typeface="宋体" pitchFamily="2" charset="-122"/>
                        </a:rPr>
                        <a:t>≤</a:t>
                      </a:r>
                      <a:r>
                        <a:rPr kumimoji="0" lang="en-US" sz="1400" b="1" i="0" u="none" strike="noStrike" cap="none" normalizeH="0" baseline="0" dirty="0" smtClean="0">
                          <a:ln>
                            <a:noFill/>
                          </a:ln>
                          <a:solidFill>
                            <a:schemeClr val="tx1"/>
                          </a:solidFill>
                          <a:effectLst/>
                          <a:latin typeface="Calibri" pitchFamily="34" charset="0"/>
                          <a:ea typeface="宋体" pitchFamily="2" charset="-122"/>
                        </a:rPr>
                        <a:t> n</a:t>
                      </a:r>
                      <a:r>
                        <a:rPr kumimoji="0" lang="zh-CN" altLang="en-US" sz="1400" b="1" i="0" u="none" strike="noStrike" cap="none" normalizeH="0" baseline="0" dirty="0" smtClean="0">
                          <a:ln>
                            <a:noFill/>
                          </a:ln>
                          <a:solidFill>
                            <a:schemeClr val="tx1"/>
                          </a:solidFill>
                          <a:effectLst/>
                          <a:latin typeface="Calibri" pitchFamily="34" charset="0"/>
                          <a:ea typeface="宋体" pitchFamily="2" charset="-122"/>
                        </a:rPr>
                        <a:t>≤</a:t>
                      </a:r>
                      <a:r>
                        <a:rPr kumimoji="0" lang="en-US" sz="1400" b="1" i="0" u="none" strike="noStrike" cap="none" normalizeH="0" baseline="0" dirty="0" smtClean="0">
                          <a:ln>
                            <a:noFill/>
                          </a:ln>
                          <a:solidFill>
                            <a:schemeClr val="tx1"/>
                          </a:solidFill>
                          <a:effectLst/>
                          <a:latin typeface="Calibri" pitchFamily="34" charset="0"/>
                          <a:ea typeface="宋体" pitchFamily="2" charset="-122"/>
                        </a:rPr>
                        <a:t>10</a:t>
                      </a:r>
                      <a:r>
                        <a:rPr kumimoji="0" lang="zh-CN" altLang="en-US" sz="1400" b="1" i="0" u="none" strike="noStrike" cap="none" normalizeH="0" baseline="0" dirty="0" smtClean="0">
                          <a:ln>
                            <a:noFill/>
                          </a:ln>
                          <a:solidFill>
                            <a:schemeClr val="tx1"/>
                          </a:solidFill>
                          <a:effectLst/>
                          <a:latin typeface="Calibri" pitchFamily="34" charset="0"/>
                          <a:ea typeface="宋体" pitchFamily="2" charset="-122"/>
                        </a:rPr>
                        <a:t>）</a:t>
                      </a:r>
                      <a:endParaRPr kumimoji="0" lang="zh-CN" altLang="en-US" sz="1400" b="1" i="0" u="none" strike="noStrike" cap="none" normalizeH="0" baseline="0" dirty="0" smtClean="0">
                        <a:ln>
                          <a:noFill/>
                        </a:ln>
                        <a:solidFill>
                          <a:schemeClr val="tx1"/>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133350" algn="just"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省级项目</a:t>
                      </a:r>
                    </a:p>
                    <a:p>
                      <a:pPr marL="0" marR="0" lvl="0" indent="133350" algn="just"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3</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n</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10</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endParaRPr kumimoji="0" lang="zh-CN" altLang="en-US"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国家级项目</a:t>
                      </a:r>
                    </a:p>
                    <a:p>
                      <a:pPr marL="0" marR="0" lvl="0" indent="0" algn="just" defTabSz="914400" rtl="0" eaLnBrk="1" fontAlgn="base" latinLnBrk="0" hangingPunct="1">
                        <a:lnSpc>
                          <a:spcPct val="125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3</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n</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r>
                        <a:rPr kumimoji="0" lang="en-US" sz="1400" b="1" i="0" u="none" strike="noStrike" cap="none" normalizeH="0" baseline="0" dirty="0" smtClean="0">
                          <a:ln>
                            <a:noFill/>
                          </a:ln>
                          <a:solidFill>
                            <a:srgbClr val="000000"/>
                          </a:solidFill>
                          <a:effectLst/>
                          <a:latin typeface="Calibri" pitchFamily="34" charset="0"/>
                          <a:ea typeface="宋体" pitchFamily="2" charset="-122"/>
                        </a:rPr>
                        <a:t>10</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rPr>
                        <a:t>）</a:t>
                      </a:r>
                      <a:endParaRPr kumimoji="0" lang="zh-CN" altLang="en-US" sz="1400" b="1"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508811">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宋体" pitchFamily="2" charset="-122"/>
                        </a:rPr>
                        <a:t>0</a:t>
                      </a:r>
                      <a:endParaRPr kumimoji="0" lang="en-US" sz="1400" b="0" i="0" u="none" strike="noStrike" cap="none" normalizeH="0" baseline="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FF0000"/>
                          </a:solidFill>
                          <a:effectLst/>
                          <a:latin typeface="Calibri" pitchFamily="34" charset="0"/>
                          <a:ea typeface="宋体" pitchFamily="2" charset="-122"/>
                        </a:rPr>
                        <a:t>1+0.2(n-3)</a:t>
                      </a:r>
                      <a:endParaRPr kumimoji="0" lang="en-US" sz="1400" b="0" i="0" u="none" strike="noStrike" cap="none" normalizeH="0" baseline="0" dirty="0" smtClean="0">
                        <a:ln>
                          <a:noFill/>
                        </a:ln>
                        <a:solidFill>
                          <a:srgbClr val="FF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宋体" pitchFamily="2" charset="-122"/>
                        </a:rPr>
                        <a:t>2+0.5(n-3)</a:t>
                      </a:r>
                      <a:endParaRPr kumimoji="0" lang="en-US" sz="1400" b="0" i="0" u="none" strike="noStrike" cap="none" normalizeH="0" baseline="0" dirty="0" smtClean="0">
                        <a:ln>
                          <a:noFill/>
                        </a:ln>
                        <a:solidFill>
                          <a:schemeClr val="tx1"/>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宋体" pitchFamily="2" charset="-122"/>
                        </a:rPr>
                        <a:t>4+1.0(n-3)</a:t>
                      </a:r>
                      <a:endParaRPr kumimoji="0" lang="en-US" sz="1400" b="0" i="0" u="none" strike="noStrike" cap="none" normalizeH="0" baseline="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宋体" pitchFamily="2" charset="-122"/>
                        </a:rPr>
                        <a:t>10+1.5(n-3)</a:t>
                      </a:r>
                      <a:endParaRPr kumimoji="0" lang="en-US" sz="1400" b="0" i="0" u="none" strike="noStrike" cap="none" normalizeH="0" baseline="0" dirty="0" smtClean="0">
                        <a:ln>
                          <a:noFill/>
                        </a:ln>
                        <a:solidFill>
                          <a:srgbClr val="000000"/>
                        </a:solidFill>
                        <a:effectLst/>
                        <a:latin typeface="Calibri" pitchFamily="34" charset="0"/>
                        <a:ea typeface="微软雅黑" pitchFamily="34" charset="-122"/>
                      </a:endParaRPr>
                    </a:p>
                  </a:txBody>
                  <a:tcPr marL="68580" marR="68580" marT="0" marB="0" anchor="ctr" horzOverflow="overflow">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bl>
          </a:graphicData>
        </a:graphic>
      </p:graphicFrame>
      <p:sp>
        <p:nvSpPr>
          <p:cNvPr id="13356" name="矩形 67"/>
          <p:cNvSpPr>
            <a:spLocks noChangeArrowheads="1"/>
          </p:cNvSpPr>
          <p:nvPr/>
        </p:nvSpPr>
        <p:spPr bwMode="auto">
          <a:xfrm>
            <a:off x="1475656" y="4368914"/>
            <a:ext cx="23762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b="1" dirty="0">
                <a:solidFill>
                  <a:srgbClr val="602E04"/>
                </a:solidFill>
                <a:latin typeface="微软雅黑" pitchFamily="34" charset="-122"/>
                <a:ea typeface="微软雅黑" pitchFamily="34" charset="-122"/>
              </a:rPr>
              <a:t>表</a:t>
            </a:r>
            <a:r>
              <a:rPr lang="en-US" altLang="zh-CN" b="1" dirty="0">
                <a:solidFill>
                  <a:srgbClr val="602E04"/>
                </a:solidFill>
                <a:latin typeface="微软雅黑" pitchFamily="34" charset="-122"/>
                <a:ea typeface="微软雅黑" pitchFamily="34" charset="-122"/>
              </a:rPr>
              <a:t>2</a:t>
            </a:r>
            <a:r>
              <a:rPr lang="zh-CN" altLang="en-US" b="1" dirty="0">
                <a:solidFill>
                  <a:srgbClr val="602E04"/>
                </a:solidFill>
                <a:latin typeface="微软雅黑" pitchFamily="34" charset="-122"/>
                <a:ea typeface="微软雅黑" pitchFamily="34" charset="-122"/>
              </a:rPr>
              <a:t>：项目附加分值</a:t>
            </a:r>
          </a:p>
        </p:txBody>
      </p:sp>
      <p:sp>
        <p:nvSpPr>
          <p:cNvPr id="7" name="Rectangle 3"/>
          <p:cNvSpPr txBox="1">
            <a:spLocks noChangeArrowheads="1"/>
          </p:cNvSpPr>
          <p:nvPr/>
        </p:nvSpPr>
        <p:spPr>
          <a:xfrm>
            <a:off x="1187624" y="1166870"/>
            <a:ext cx="7776467" cy="575841"/>
          </a:xfrm>
          <a:prstGeom prst="rect">
            <a:avLst/>
          </a:prstGeom>
        </p:spPr>
        <p:txBody>
          <a:bodyPr/>
          <a:lstStyle>
            <a:lvl1pPr marL="342900" indent="-342900" algn="l" rtl="0" eaLnBrk="0" fontAlgn="base" hangingPunct="0">
              <a:spcBef>
                <a:spcPct val="20000"/>
              </a:spcBef>
              <a:spcAft>
                <a:spcPct val="0"/>
              </a:spcAft>
              <a:buClr>
                <a:srgbClr val="0033CC"/>
              </a:buClr>
              <a:buFont typeface="Wingdings" pitchFamily="2" charset="2"/>
              <a:buChar char="n"/>
              <a:defRPr sz="2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000" kern="0" dirty="0"/>
              <a:t>结</a:t>
            </a:r>
            <a:r>
              <a:rPr lang="zh-CN" altLang="en-US" sz="2000" kern="0" dirty="0" smtClean="0"/>
              <a:t>题验收后，教务处公示成绩，无异议集中录入</a:t>
            </a:r>
            <a:r>
              <a:rPr lang="en-US" altLang="zh-CN" sz="2000" kern="0" dirty="0" smtClean="0"/>
              <a:t>SRTP</a:t>
            </a:r>
            <a:r>
              <a:rPr lang="zh-CN" altLang="en-US" sz="2000" kern="0" dirty="0" smtClean="0"/>
              <a:t>学分系统</a:t>
            </a:r>
          </a:p>
        </p:txBody>
      </p:sp>
    </p:spTree>
    <p:extLst>
      <p:ext uri="{BB962C8B-B14F-4D97-AF65-F5344CB8AC3E}">
        <p14:creationId xmlns:p14="http://schemas.microsoft.com/office/powerpoint/2010/main" val="1800088254"/>
      </p:ext>
    </p:extLst>
  </p:cSld>
  <p:clrMapOvr>
    <a:masterClrMapping/>
  </p:clrMapOvr>
  <p:transition spd="slow">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项目经费使用的原则</a:t>
            </a:r>
            <a:endParaRPr lang="zh-CN" altLang="en-US" dirty="0"/>
          </a:p>
        </p:txBody>
      </p:sp>
      <p:sp>
        <p:nvSpPr>
          <p:cNvPr id="4" name="内容占位符 2"/>
          <p:cNvSpPr>
            <a:spLocks noGrp="1"/>
          </p:cNvSpPr>
          <p:nvPr>
            <p:ph idx="1"/>
          </p:nvPr>
        </p:nvSpPr>
        <p:spPr>
          <a:xfrm>
            <a:off x="1249363" y="1340768"/>
            <a:ext cx="7499350" cy="4680520"/>
          </a:xfrm>
        </p:spPr>
        <p:txBody>
          <a:bodyPr/>
          <a:lstStyle/>
          <a:p>
            <a:pPr>
              <a:defRPr/>
            </a:pPr>
            <a:r>
              <a:rPr lang="zh-CN" altLang="en-US" sz="2600" dirty="0" smtClean="0"/>
              <a:t>严格遵守财经制度</a:t>
            </a:r>
            <a:endParaRPr lang="en-US" altLang="zh-CN" sz="2600" dirty="0" smtClean="0"/>
          </a:p>
          <a:p>
            <a:pPr>
              <a:defRPr/>
            </a:pPr>
            <a:r>
              <a:rPr lang="zh-CN" altLang="en-US" sz="2600" dirty="0" smtClean="0"/>
              <a:t>严格按</a:t>
            </a:r>
            <a:r>
              <a:rPr lang="en-US" altLang="zh-CN" sz="2600" dirty="0" smtClean="0"/>
              <a:t>《</a:t>
            </a:r>
            <a:r>
              <a:rPr lang="zh-CN" altLang="en-US" sz="2600" dirty="0" smtClean="0"/>
              <a:t>项目认定书</a:t>
            </a:r>
            <a:r>
              <a:rPr lang="en-US" altLang="zh-CN" sz="2600" dirty="0" smtClean="0"/>
              <a:t>》</a:t>
            </a:r>
            <a:r>
              <a:rPr lang="zh-CN" altLang="en-US" sz="2600" dirty="0" smtClean="0"/>
              <a:t>的预算分类执行</a:t>
            </a:r>
            <a:endParaRPr lang="en-US" altLang="zh-CN" sz="2600" dirty="0" smtClean="0"/>
          </a:p>
          <a:p>
            <a:pPr>
              <a:defRPr/>
            </a:pPr>
            <a:r>
              <a:rPr lang="zh-CN" altLang="en-US" sz="2600" dirty="0" smtClean="0"/>
              <a:t>流程：学生使用</a:t>
            </a:r>
            <a:r>
              <a:rPr lang="en-US" altLang="zh-CN" sz="2600" dirty="0" smtClean="0"/>
              <a:t>-</a:t>
            </a:r>
            <a:r>
              <a:rPr lang="zh-CN" altLang="en-US" sz="2600" dirty="0" smtClean="0"/>
              <a:t>导师审核</a:t>
            </a:r>
            <a:r>
              <a:rPr lang="en-US" altLang="zh-CN" sz="2600" dirty="0" smtClean="0"/>
              <a:t>-</a:t>
            </a:r>
            <a:r>
              <a:rPr lang="zh-CN" altLang="en-US" sz="2600" dirty="0" smtClean="0"/>
              <a:t>学院复核</a:t>
            </a:r>
            <a:r>
              <a:rPr lang="en-US" altLang="zh-CN" sz="2600" dirty="0" smtClean="0"/>
              <a:t>-</a:t>
            </a:r>
            <a:r>
              <a:rPr lang="zh-CN" altLang="en-US" sz="2600" dirty="0" smtClean="0"/>
              <a:t>学校审计</a:t>
            </a:r>
            <a:endParaRPr lang="en-US" altLang="zh-CN" sz="2600" dirty="0" smtClean="0"/>
          </a:p>
          <a:p>
            <a:pPr>
              <a:defRPr/>
            </a:pPr>
            <a:r>
              <a:rPr lang="zh-CN" altLang="en-US" sz="2600" dirty="0" smtClean="0"/>
              <a:t>实报实销</a:t>
            </a:r>
            <a:endParaRPr lang="en-US" altLang="zh-CN" sz="2600" dirty="0" smtClean="0"/>
          </a:p>
          <a:p>
            <a:pPr>
              <a:defRPr/>
            </a:pPr>
            <a:r>
              <a:rPr lang="zh-CN" altLang="en-US" sz="2600" dirty="0" smtClean="0"/>
              <a:t>分段使用</a:t>
            </a:r>
            <a:endParaRPr lang="en-US" altLang="zh-CN" sz="2600" dirty="0" smtClean="0"/>
          </a:p>
          <a:p>
            <a:pPr>
              <a:defRPr/>
            </a:pPr>
            <a:r>
              <a:rPr lang="zh-CN" altLang="en-US" sz="2600" dirty="0" smtClean="0"/>
              <a:t>财务审计</a:t>
            </a:r>
            <a:endParaRPr lang="en-US" altLang="zh-CN" sz="2600" dirty="0" smtClean="0"/>
          </a:p>
          <a:p>
            <a:pPr>
              <a:defRPr/>
            </a:pPr>
            <a:r>
              <a:rPr lang="zh-CN" altLang="en-US" sz="2600" dirty="0" smtClean="0"/>
              <a:t>签字确认</a:t>
            </a:r>
            <a:endParaRPr lang="en-US" altLang="zh-CN" sz="2600" dirty="0" smtClean="0"/>
          </a:p>
          <a:p>
            <a:pPr>
              <a:defRPr/>
            </a:pPr>
            <a:r>
              <a:rPr lang="zh-CN" altLang="en-US" sz="2600" dirty="0" smtClean="0"/>
              <a:t>追加申请</a:t>
            </a:r>
            <a:endParaRPr lang="en-US" altLang="zh-CN" sz="2600" dirty="0" smtClean="0"/>
          </a:p>
          <a:p>
            <a:pPr>
              <a:defRPr/>
            </a:pPr>
            <a:r>
              <a:rPr lang="zh-CN" altLang="en-US" sz="2600" dirty="0" smtClean="0"/>
              <a:t>大笔开支提前申请</a:t>
            </a:r>
            <a:endParaRPr lang="en-US" altLang="zh-CN" sz="2600" dirty="0" smtClean="0"/>
          </a:p>
        </p:txBody>
      </p:sp>
      <p:pic>
        <p:nvPicPr>
          <p:cNvPr id="5" name="Picture 4" descr="页面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6863" y="3861048"/>
            <a:ext cx="3293569" cy="1931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91378"/>
      </p:ext>
    </p:extLst>
  </p:cSld>
  <p:clrMapOvr>
    <a:masterClrMapping/>
  </p:clrMapOvr>
  <p:transition spd="slow">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报销的流程</a:t>
            </a:r>
            <a:endParaRPr lang="zh-CN" altLang="en-US" dirty="0"/>
          </a:p>
        </p:txBody>
      </p:sp>
      <p:sp>
        <p:nvSpPr>
          <p:cNvPr id="11267" name="内容占位符 2"/>
          <p:cNvSpPr>
            <a:spLocks noGrp="1"/>
          </p:cNvSpPr>
          <p:nvPr>
            <p:ph idx="1"/>
          </p:nvPr>
        </p:nvSpPr>
        <p:spPr>
          <a:xfrm>
            <a:off x="1249363" y="1556792"/>
            <a:ext cx="7499350" cy="4525963"/>
          </a:xfrm>
        </p:spPr>
        <p:txBody>
          <a:bodyPr/>
          <a:lstStyle/>
          <a:p>
            <a:r>
              <a:rPr lang="zh-CN" altLang="en-US" sz="2400" dirty="0" smtClean="0"/>
              <a:t> 学生负责人和经手人在发票上签字，提交</a:t>
            </a:r>
            <a:r>
              <a:rPr lang="en-US" altLang="zh-CN" sz="2400" dirty="0" smtClean="0"/>
              <a:t>《</a:t>
            </a:r>
            <a:r>
              <a:rPr lang="zh-CN" altLang="en-US" sz="2400" dirty="0" smtClean="0"/>
              <a:t>经费使用记录表</a:t>
            </a:r>
            <a:r>
              <a:rPr lang="en-US" altLang="zh-CN" sz="2400" dirty="0" smtClean="0"/>
              <a:t>》</a:t>
            </a:r>
          </a:p>
          <a:p>
            <a:r>
              <a:rPr lang="zh-CN" altLang="en-US" sz="2400" dirty="0" smtClean="0"/>
              <a:t> 指导教师审核签字</a:t>
            </a:r>
            <a:endParaRPr lang="en-US" altLang="zh-CN" sz="2400" dirty="0" smtClean="0"/>
          </a:p>
          <a:p>
            <a:r>
              <a:rPr lang="zh-CN" altLang="en-US" sz="2400" dirty="0" smtClean="0"/>
              <a:t> 学院课外研学秘书审核记账</a:t>
            </a:r>
            <a:endParaRPr lang="en-US" altLang="zh-CN" sz="2400" dirty="0" smtClean="0"/>
          </a:p>
          <a:p>
            <a:r>
              <a:rPr lang="zh-CN" altLang="en-US" sz="2400" dirty="0" smtClean="0"/>
              <a:t> 教学副院长签字</a:t>
            </a:r>
            <a:endParaRPr lang="en-US" altLang="zh-CN" sz="2400" dirty="0" smtClean="0"/>
          </a:p>
          <a:p>
            <a:r>
              <a:rPr lang="zh-CN" altLang="en-US" sz="2400" dirty="0" smtClean="0"/>
              <a:t> 加盖学院公章</a:t>
            </a:r>
            <a:endParaRPr lang="en-US" altLang="zh-CN" sz="2400" dirty="0" smtClean="0"/>
          </a:p>
          <a:p>
            <a:r>
              <a:rPr lang="zh-CN" altLang="en-US" sz="2400" dirty="0" smtClean="0"/>
              <a:t> 财务处预约或现场报销</a:t>
            </a:r>
            <a:endParaRPr lang="en-US" altLang="zh-CN" sz="2400" dirty="0" smtClean="0"/>
          </a:p>
          <a:p>
            <a:r>
              <a:rPr lang="en-US" altLang="zh-CN" sz="2400" dirty="0" smtClean="0"/>
              <a:t>《</a:t>
            </a:r>
            <a:r>
              <a:rPr lang="zh-CN" altLang="en-US" sz="2400" dirty="0" smtClean="0"/>
              <a:t>经费使用记录表</a:t>
            </a:r>
            <a:r>
              <a:rPr lang="en-US" altLang="zh-CN" sz="2400" dirty="0" smtClean="0"/>
              <a:t>》</a:t>
            </a:r>
            <a:r>
              <a:rPr lang="zh-CN" altLang="en-US" sz="2400" dirty="0" smtClean="0"/>
              <a:t>交教务处存档</a:t>
            </a:r>
          </a:p>
        </p:txBody>
      </p:sp>
      <p:pic>
        <p:nvPicPr>
          <p:cNvPr id="4" name="Picture 10" descr="文件名: j0197945.wmf&#10;关键字: computer monitors, lab equipment, lab reports ...&#10;文件大小: 25 K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0848" y="3527648"/>
            <a:ext cx="2133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9175460"/>
      </p:ext>
    </p:extLst>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9632" y="381"/>
            <a:ext cx="7499350" cy="1143000"/>
          </a:xfrm>
        </p:spPr>
        <p:txBody>
          <a:bodyPr/>
          <a:lstStyle/>
          <a:p>
            <a:pPr>
              <a:defRPr/>
            </a:pPr>
            <a:r>
              <a:rPr lang="zh-CN" altLang="en-US" dirty="0" smtClean="0"/>
              <a:t>哪些经费可以报销</a:t>
            </a:r>
            <a:endParaRPr lang="zh-CN" altLang="en-US" dirty="0"/>
          </a:p>
        </p:txBody>
      </p:sp>
      <p:sp>
        <p:nvSpPr>
          <p:cNvPr id="3" name="内容占位符 2"/>
          <p:cNvSpPr>
            <a:spLocks noGrp="1"/>
          </p:cNvSpPr>
          <p:nvPr>
            <p:ph idx="1"/>
          </p:nvPr>
        </p:nvSpPr>
        <p:spPr>
          <a:xfrm>
            <a:off x="1259632" y="980728"/>
            <a:ext cx="7715250" cy="5256584"/>
          </a:xfrm>
        </p:spPr>
        <p:txBody>
          <a:bodyPr/>
          <a:lstStyle/>
          <a:p>
            <a:pPr>
              <a:defRPr/>
            </a:pPr>
            <a:r>
              <a:rPr lang="en-US" altLang="zh-CN" sz="2000" dirty="0"/>
              <a:t>1</a:t>
            </a:r>
            <a:r>
              <a:rPr lang="zh-CN" altLang="zh-CN" sz="2000" dirty="0"/>
              <a:t>、办公用品</a:t>
            </a:r>
            <a:r>
              <a:rPr lang="zh-CN" altLang="zh-CN" sz="2000" dirty="0" smtClean="0"/>
              <a:t>；</a:t>
            </a:r>
            <a:endParaRPr lang="en-US" altLang="zh-CN" sz="2000" dirty="0" smtClean="0"/>
          </a:p>
          <a:p>
            <a:pPr>
              <a:defRPr/>
            </a:pPr>
            <a:r>
              <a:rPr lang="en-US" altLang="zh-CN" sz="2000" dirty="0" smtClean="0"/>
              <a:t>2</a:t>
            </a:r>
            <a:r>
              <a:rPr lang="zh-CN" altLang="zh-CN" sz="2000" dirty="0"/>
              <a:t>、印刷费</a:t>
            </a:r>
            <a:r>
              <a:rPr lang="zh-CN" altLang="zh-CN" sz="2000" dirty="0" smtClean="0"/>
              <a:t>；</a:t>
            </a:r>
            <a:endParaRPr lang="en-US" altLang="zh-CN" sz="2000" dirty="0" smtClean="0"/>
          </a:p>
          <a:p>
            <a:pPr>
              <a:defRPr/>
            </a:pPr>
            <a:r>
              <a:rPr lang="en-US" altLang="zh-CN" sz="2000" dirty="0" smtClean="0"/>
              <a:t>3</a:t>
            </a:r>
            <a:r>
              <a:rPr lang="zh-CN" altLang="zh-CN" sz="2000" dirty="0"/>
              <a:t>、上网费（含校内网卡、转网络中心网费）</a:t>
            </a:r>
            <a:r>
              <a:rPr lang="zh-CN" altLang="zh-CN" sz="2000" dirty="0" smtClean="0"/>
              <a:t>；</a:t>
            </a:r>
            <a:endParaRPr lang="en-US" altLang="zh-CN" sz="2000" dirty="0" smtClean="0"/>
          </a:p>
          <a:p>
            <a:pPr>
              <a:defRPr/>
            </a:pPr>
            <a:r>
              <a:rPr lang="en-US" altLang="zh-CN" sz="2000" dirty="0" smtClean="0"/>
              <a:t>4</a:t>
            </a:r>
            <a:r>
              <a:rPr lang="zh-CN" altLang="zh-CN" sz="2000" dirty="0"/>
              <a:t>、</a:t>
            </a:r>
            <a:r>
              <a:rPr lang="zh-CN" altLang="zh-CN" sz="2000" dirty="0" smtClean="0"/>
              <a:t>差旅费</a:t>
            </a:r>
            <a:r>
              <a:rPr lang="zh-CN" altLang="en-US" sz="2000" dirty="0" smtClean="0"/>
              <a:t>（含交通费，住宿费）</a:t>
            </a:r>
            <a:r>
              <a:rPr lang="zh-CN" altLang="zh-CN" sz="2000" dirty="0" smtClean="0"/>
              <a:t>；</a:t>
            </a:r>
            <a:endParaRPr lang="en-US" altLang="zh-CN" sz="2000" dirty="0" smtClean="0"/>
          </a:p>
          <a:p>
            <a:pPr>
              <a:defRPr/>
            </a:pPr>
            <a:r>
              <a:rPr lang="en-US" altLang="zh-CN" sz="2000" dirty="0" smtClean="0"/>
              <a:t>5</a:t>
            </a:r>
            <a:r>
              <a:rPr lang="zh-CN" altLang="zh-CN" sz="2000" dirty="0"/>
              <a:t>、会议费</a:t>
            </a:r>
            <a:r>
              <a:rPr lang="zh-CN" altLang="zh-CN" sz="2000" dirty="0" smtClean="0"/>
              <a:t>（须</a:t>
            </a:r>
            <a:r>
              <a:rPr lang="zh-CN" altLang="zh-CN" sz="2000" dirty="0"/>
              <a:t>附会议通知）；</a:t>
            </a:r>
            <a:r>
              <a:rPr lang="en-US" altLang="zh-CN" sz="2000" dirty="0"/>
              <a:t> </a:t>
            </a:r>
            <a:endParaRPr lang="en-US" altLang="zh-CN" sz="2000" dirty="0" smtClean="0"/>
          </a:p>
          <a:p>
            <a:pPr>
              <a:defRPr/>
            </a:pPr>
            <a:r>
              <a:rPr lang="en-US" altLang="zh-CN" sz="2000" dirty="0" smtClean="0"/>
              <a:t>6</a:t>
            </a:r>
            <a:r>
              <a:rPr lang="zh-CN" altLang="zh-CN" sz="2000" dirty="0"/>
              <a:t>、材料费</a:t>
            </a:r>
            <a:r>
              <a:rPr lang="zh-CN" altLang="zh-CN" sz="2000" dirty="0" smtClean="0"/>
              <a:t>；</a:t>
            </a:r>
            <a:endParaRPr lang="en-US" altLang="zh-CN" sz="2000" dirty="0" smtClean="0"/>
          </a:p>
          <a:p>
            <a:pPr>
              <a:defRPr/>
            </a:pPr>
            <a:r>
              <a:rPr lang="en-US" altLang="zh-CN" sz="2000" dirty="0" smtClean="0"/>
              <a:t>7</a:t>
            </a:r>
            <a:r>
              <a:rPr lang="zh-CN" altLang="zh-CN" sz="2000" dirty="0"/>
              <a:t>、出国（境）参加国际会</a:t>
            </a:r>
            <a:r>
              <a:rPr lang="zh-CN" altLang="zh-CN" sz="2000" dirty="0" smtClean="0"/>
              <a:t>议</a:t>
            </a:r>
            <a:r>
              <a:rPr lang="zh-CN" altLang="en-US" sz="2000" dirty="0"/>
              <a:t>（</a:t>
            </a:r>
            <a:r>
              <a:rPr lang="zh-CN" altLang="zh-CN" sz="2000" dirty="0" smtClean="0"/>
              <a:t>文章录用</a:t>
            </a:r>
            <a:r>
              <a:rPr lang="zh-CN" altLang="en-US" sz="2000" dirty="0"/>
              <a:t>）</a:t>
            </a:r>
            <a:r>
              <a:rPr lang="zh-CN" altLang="zh-CN" sz="2000" dirty="0" smtClean="0"/>
              <a:t> ；</a:t>
            </a:r>
            <a:endParaRPr lang="en-US" altLang="zh-CN" sz="2000" dirty="0" smtClean="0"/>
          </a:p>
          <a:p>
            <a:pPr>
              <a:defRPr/>
            </a:pPr>
            <a:r>
              <a:rPr lang="en-US" altLang="zh-CN" sz="2000" dirty="0" smtClean="0"/>
              <a:t>8</a:t>
            </a:r>
            <a:r>
              <a:rPr lang="zh-CN" altLang="zh-CN" sz="2000" dirty="0"/>
              <a:t>、测试</a:t>
            </a:r>
            <a:r>
              <a:rPr lang="zh-CN" altLang="zh-CN" sz="2000" dirty="0" smtClean="0"/>
              <a:t>加工费；</a:t>
            </a:r>
            <a:endParaRPr lang="en-US" altLang="zh-CN" sz="2000" dirty="0" smtClean="0"/>
          </a:p>
          <a:p>
            <a:pPr>
              <a:defRPr/>
            </a:pPr>
            <a:r>
              <a:rPr lang="en-US" altLang="zh-CN" sz="2000" dirty="0" smtClean="0"/>
              <a:t>9</a:t>
            </a:r>
            <a:r>
              <a:rPr lang="zh-CN" altLang="zh-CN" sz="2000" dirty="0"/>
              <a:t>、图书资料与出版费</a:t>
            </a:r>
            <a:r>
              <a:rPr lang="zh-CN" altLang="zh-CN" sz="2000" dirty="0" smtClean="0"/>
              <a:t>；</a:t>
            </a:r>
            <a:endParaRPr lang="en-US" altLang="zh-CN" sz="2000" dirty="0" smtClean="0"/>
          </a:p>
          <a:p>
            <a:pPr>
              <a:defRPr/>
            </a:pPr>
            <a:r>
              <a:rPr lang="en-US" altLang="zh-CN" sz="2000" dirty="0" smtClean="0"/>
              <a:t>10</a:t>
            </a:r>
            <a:r>
              <a:rPr lang="zh-CN" altLang="zh-CN" sz="2000" dirty="0" smtClean="0"/>
              <a:t>、</a:t>
            </a:r>
            <a:r>
              <a:rPr lang="zh-CN" altLang="en-US" sz="2000" dirty="0" smtClean="0"/>
              <a:t>论文发表</a:t>
            </a:r>
            <a:r>
              <a:rPr lang="zh-CN" altLang="zh-CN" sz="2000" dirty="0" smtClean="0"/>
              <a:t>版面</a:t>
            </a:r>
            <a:r>
              <a:rPr lang="zh-CN" altLang="zh-CN" sz="2000" dirty="0"/>
              <a:t>费</a:t>
            </a:r>
            <a:r>
              <a:rPr lang="zh-CN" altLang="zh-CN" sz="2000" dirty="0" smtClean="0"/>
              <a:t>；</a:t>
            </a:r>
            <a:endParaRPr lang="en-US" altLang="zh-CN" sz="2000" dirty="0" smtClean="0"/>
          </a:p>
          <a:p>
            <a:pPr>
              <a:defRPr/>
            </a:pPr>
            <a:r>
              <a:rPr lang="en-US" altLang="zh-CN" sz="2000" dirty="0" smtClean="0"/>
              <a:t>11</a:t>
            </a:r>
            <a:r>
              <a:rPr lang="zh-CN" altLang="zh-CN" sz="2000" dirty="0" smtClean="0"/>
              <a:t>、专利费；</a:t>
            </a:r>
            <a:endParaRPr lang="en-US" altLang="zh-CN" sz="2000" dirty="0" smtClean="0"/>
          </a:p>
          <a:p>
            <a:pPr>
              <a:defRPr/>
            </a:pPr>
            <a:r>
              <a:rPr lang="en-US" altLang="zh-CN" sz="2000" dirty="0" smtClean="0"/>
              <a:t>12</a:t>
            </a:r>
            <a:r>
              <a:rPr lang="zh-CN" altLang="zh-CN" sz="2000" dirty="0" smtClean="0"/>
              <a:t>、</a:t>
            </a:r>
            <a:r>
              <a:rPr lang="zh-CN" altLang="zh-CN" sz="2000" dirty="0"/>
              <a:t>设备</a:t>
            </a:r>
            <a:r>
              <a:rPr lang="zh-CN" altLang="zh-CN" sz="2000" dirty="0" smtClean="0"/>
              <a:t>租赁费</a:t>
            </a:r>
            <a:r>
              <a:rPr lang="zh-CN" altLang="en-US" sz="2000" dirty="0"/>
              <a:t>。</a:t>
            </a:r>
            <a:endParaRPr lang="en-US" altLang="zh-CN" sz="2000" dirty="0" smtClean="0"/>
          </a:p>
          <a:p>
            <a:pPr>
              <a:defRPr/>
            </a:pPr>
            <a:endParaRPr lang="en-US" altLang="zh-CN" sz="2000" dirty="0"/>
          </a:p>
          <a:p>
            <a:pPr marL="0" indent="0">
              <a:buNone/>
              <a:defRPr/>
            </a:pPr>
            <a:r>
              <a:rPr lang="zh-CN" altLang="en-US" sz="1600" dirty="0">
                <a:solidFill>
                  <a:srgbClr val="FF0000"/>
                </a:solidFill>
              </a:rPr>
              <a:t>以上参照校财字</a:t>
            </a:r>
            <a:r>
              <a:rPr lang="en-US" altLang="zh-CN" sz="1600" dirty="0">
                <a:solidFill>
                  <a:srgbClr val="FF0000"/>
                </a:solidFill>
              </a:rPr>
              <a:t>[2011]16</a:t>
            </a:r>
            <a:r>
              <a:rPr lang="zh-CN" altLang="en-US" sz="1600" dirty="0" smtClean="0">
                <a:solidFill>
                  <a:srgbClr val="FF0000"/>
                </a:solidFill>
              </a:rPr>
              <a:t>号文件： </a:t>
            </a:r>
            <a:r>
              <a:rPr lang="zh-CN" altLang="en-US" sz="1600" dirty="0">
                <a:solidFill>
                  <a:srgbClr val="FF0000"/>
                </a:solidFill>
              </a:rPr>
              <a:t>“关于基本科研业务费开支范围的规定</a:t>
            </a:r>
            <a:r>
              <a:rPr lang="zh-CN" altLang="en-US" sz="2000" dirty="0"/>
              <a:t>”</a:t>
            </a:r>
          </a:p>
        </p:txBody>
      </p:sp>
      <p:pic>
        <p:nvPicPr>
          <p:cNvPr id="2050" name="Picture 2" descr="C:\Users\Administrator\Desktop\test\0025116ac85d1227a626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3501008"/>
            <a:ext cx="2808312" cy="2135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1921338"/>
      </p:ext>
    </p:extLst>
  </p:cSld>
  <p:clrMapOvr>
    <a:masterClrMapping/>
  </p:clrMapOvr>
  <p:transition spd="slow">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哪些经费不可以报销</a:t>
            </a:r>
            <a:endParaRPr lang="zh-CN" altLang="en-US" dirty="0"/>
          </a:p>
        </p:txBody>
      </p:sp>
      <p:sp>
        <p:nvSpPr>
          <p:cNvPr id="7171" name="内容占位符 2"/>
          <p:cNvSpPr>
            <a:spLocks noGrp="1"/>
          </p:cNvSpPr>
          <p:nvPr>
            <p:ph idx="1"/>
          </p:nvPr>
        </p:nvSpPr>
        <p:spPr>
          <a:xfrm>
            <a:off x="1331640" y="1268760"/>
            <a:ext cx="7499350" cy="5040560"/>
          </a:xfrm>
        </p:spPr>
        <p:txBody>
          <a:bodyPr/>
          <a:lstStyle/>
          <a:p>
            <a:pPr>
              <a:defRPr/>
            </a:pPr>
            <a:r>
              <a:rPr lang="en-US" altLang="zh-CN" sz="2300" dirty="0"/>
              <a:t>1</a:t>
            </a:r>
            <a:r>
              <a:rPr lang="zh-CN" altLang="zh-CN" sz="2300" dirty="0"/>
              <a:t>、水电费</a:t>
            </a:r>
            <a:r>
              <a:rPr lang="zh-CN" altLang="zh-CN" sz="2300" dirty="0" smtClean="0"/>
              <a:t>；</a:t>
            </a:r>
            <a:endParaRPr lang="en-US" altLang="zh-CN" sz="2300" dirty="0" smtClean="0"/>
          </a:p>
          <a:p>
            <a:pPr>
              <a:defRPr/>
            </a:pPr>
            <a:r>
              <a:rPr lang="en-US" altLang="zh-CN" sz="2300" dirty="0" smtClean="0"/>
              <a:t>2</a:t>
            </a:r>
            <a:r>
              <a:rPr lang="zh-CN" altLang="zh-CN" sz="2300" dirty="0"/>
              <a:t>、通讯费（手机费、电话卡、办公及个人电话费）</a:t>
            </a:r>
            <a:r>
              <a:rPr lang="zh-CN" altLang="zh-CN" sz="2300" dirty="0" smtClean="0"/>
              <a:t>；</a:t>
            </a:r>
            <a:endParaRPr lang="en-US" altLang="zh-CN" sz="2300" dirty="0" smtClean="0"/>
          </a:p>
          <a:p>
            <a:pPr>
              <a:defRPr/>
            </a:pPr>
            <a:r>
              <a:rPr lang="en-US" altLang="zh-CN" sz="2300" dirty="0" smtClean="0"/>
              <a:t>3</a:t>
            </a:r>
            <a:r>
              <a:rPr lang="zh-CN" altLang="zh-CN" sz="2300" dirty="0"/>
              <a:t>、交通费（汽油、过路过桥费、保险费</a:t>
            </a:r>
            <a:r>
              <a:rPr lang="zh-CN" altLang="zh-CN" sz="2300" dirty="0" smtClean="0"/>
              <a:t>等）；</a:t>
            </a:r>
            <a:endParaRPr lang="en-US" altLang="zh-CN" sz="2300" dirty="0" smtClean="0"/>
          </a:p>
          <a:p>
            <a:pPr>
              <a:defRPr/>
            </a:pPr>
            <a:r>
              <a:rPr lang="en-US" altLang="zh-CN" sz="2300" dirty="0" smtClean="0"/>
              <a:t>4</a:t>
            </a:r>
            <a:r>
              <a:rPr lang="zh-CN" altLang="zh-CN" sz="2300" dirty="0"/>
              <a:t>、培训费</a:t>
            </a:r>
            <a:r>
              <a:rPr lang="zh-CN" altLang="zh-CN" sz="2300" dirty="0" smtClean="0"/>
              <a:t>；</a:t>
            </a:r>
            <a:endParaRPr lang="en-US" altLang="zh-CN" sz="2300" dirty="0" smtClean="0"/>
          </a:p>
          <a:p>
            <a:pPr>
              <a:defRPr/>
            </a:pPr>
            <a:r>
              <a:rPr lang="en-US" altLang="zh-CN" sz="2300" dirty="0" smtClean="0"/>
              <a:t>5</a:t>
            </a:r>
            <a:r>
              <a:rPr lang="zh-CN" altLang="zh-CN" sz="2300" dirty="0"/>
              <a:t>、招待费</a:t>
            </a:r>
            <a:r>
              <a:rPr lang="zh-CN" altLang="zh-CN" sz="2300" dirty="0" smtClean="0"/>
              <a:t>；</a:t>
            </a:r>
            <a:endParaRPr lang="en-US" altLang="zh-CN" sz="2300" dirty="0" smtClean="0"/>
          </a:p>
          <a:p>
            <a:pPr>
              <a:defRPr/>
            </a:pPr>
            <a:r>
              <a:rPr lang="en-US" altLang="zh-CN" sz="2300" dirty="0" smtClean="0"/>
              <a:t>6</a:t>
            </a:r>
            <a:r>
              <a:rPr lang="zh-CN" altLang="zh-CN" sz="2300" dirty="0"/>
              <a:t>、房屋租赁费</a:t>
            </a:r>
            <a:r>
              <a:rPr lang="zh-CN" altLang="zh-CN" sz="2300" dirty="0" smtClean="0"/>
              <a:t>；</a:t>
            </a:r>
            <a:endParaRPr lang="en-US" altLang="zh-CN" sz="2300" dirty="0" smtClean="0"/>
          </a:p>
          <a:p>
            <a:pPr>
              <a:defRPr/>
            </a:pPr>
            <a:r>
              <a:rPr lang="en-US" altLang="zh-CN" sz="2300" dirty="0" smtClean="0"/>
              <a:t>7</a:t>
            </a:r>
            <a:r>
              <a:rPr lang="zh-CN" altLang="zh-CN" sz="2300" dirty="0"/>
              <a:t>、物业管理费</a:t>
            </a:r>
            <a:r>
              <a:rPr lang="zh-CN" altLang="zh-CN" sz="2300" dirty="0" smtClean="0"/>
              <a:t>；</a:t>
            </a:r>
            <a:endParaRPr lang="en-US" altLang="zh-CN" sz="2300" dirty="0" smtClean="0"/>
          </a:p>
          <a:p>
            <a:pPr>
              <a:defRPr/>
            </a:pPr>
            <a:r>
              <a:rPr lang="en-US" altLang="zh-CN" sz="2300" dirty="0" smtClean="0"/>
              <a:t>8</a:t>
            </a:r>
            <a:r>
              <a:rPr lang="zh-CN" altLang="zh-CN" sz="2300" dirty="0"/>
              <a:t>、修缮费</a:t>
            </a:r>
            <a:r>
              <a:rPr lang="zh-CN" altLang="zh-CN" sz="2300" dirty="0" smtClean="0"/>
              <a:t>；</a:t>
            </a:r>
            <a:endParaRPr lang="en-US" altLang="zh-CN" sz="2300" dirty="0" smtClean="0"/>
          </a:p>
          <a:p>
            <a:pPr>
              <a:defRPr/>
            </a:pPr>
            <a:r>
              <a:rPr lang="en-US" altLang="zh-CN" sz="2300" dirty="0" smtClean="0"/>
              <a:t>9</a:t>
            </a:r>
            <a:r>
              <a:rPr lang="zh-CN" altLang="zh-CN" sz="2300" dirty="0"/>
              <a:t>、转出款</a:t>
            </a:r>
            <a:r>
              <a:rPr lang="zh-CN" altLang="zh-CN" sz="2300" dirty="0" smtClean="0"/>
              <a:t>；</a:t>
            </a:r>
            <a:endParaRPr lang="en-US" altLang="zh-CN" sz="2300" dirty="0" smtClean="0"/>
          </a:p>
          <a:p>
            <a:pPr>
              <a:defRPr/>
            </a:pPr>
            <a:r>
              <a:rPr lang="en-US" altLang="zh-CN" sz="2300" dirty="0" smtClean="0"/>
              <a:t>10</a:t>
            </a:r>
            <a:r>
              <a:rPr lang="zh-CN" altLang="zh-CN" sz="2300" dirty="0" smtClean="0"/>
              <a:t>、</a:t>
            </a:r>
            <a:r>
              <a:rPr lang="zh-CN" altLang="en-US" sz="2300" dirty="0" smtClean="0"/>
              <a:t>各类收据。</a:t>
            </a:r>
            <a:endParaRPr lang="en-US" altLang="zh-CN" sz="2300" dirty="0"/>
          </a:p>
          <a:p>
            <a:pPr>
              <a:defRPr/>
            </a:pPr>
            <a:endParaRPr lang="en-US" altLang="zh-CN" sz="2300" dirty="0"/>
          </a:p>
          <a:p>
            <a:pPr marL="0" indent="0">
              <a:buNone/>
              <a:defRPr/>
            </a:pPr>
            <a:r>
              <a:rPr lang="zh-CN" altLang="en-US" sz="1600" dirty="0">
                <a:solidFill>
                  <a:srgbClr val="FF0000"/>
                </a:solidFill>
              </a:rPr>
              <a:t>以上参照校财字</a:t>
            </a:r>
            <a:r>
              <a:rPr lang="en-US" altLang="zh-CN" sz="1600" dirty="0">
                <a:solidFill>
                  <a:srgbClr val="FF0000"/>
                </a:solidFill>
              </a:rPr>
              <a:t>[2011]16</a:t>
            </a:r>
            <a:r>
              <a:rPr lang="zh-CN" altLang="en-US" sz="1600" dirty="0" smtClean="0">
                <a:solidFill>
                  <a:srgbClr val="FF0000"/>
                </a:solidFill>
              </a:rPr>
              <a:t>号文件： </a:t>
            </a:r>
            <a:r>
              <a:rPr lang="zh-CN" altLang="en-US" sz="1600" dirty="0">
                <a:solidFill>
                  <a:srgbClr val="FF0000"/>
                </a:solidFill>
              </a:rPr>
              <a:t>“关于基本科研业务费开支范围的规定</a:t>
            </a:r>
            <a:r>
              <a:rPr lang="zh-CN" altLang="en-US" sz="1600" dirty="0"/>
              <a:t>”</a:t>
            </a:r>
          </a:p>
          <a:p>
            <a:pPr>
              <a:defRPr/>
            </a:pPr>
            <a:endParaRPr lang="en-US" altLang="zh-CN" sz="2300" dirty="0" smtClean="0"/>
          </a:p>
          <a:p>
            <a:pPr marL="0" indent="0">
              <a:buFont typeface="Wingdings" pitchFamily="2" charset="2"/>
              <a:buNone/>
              <a:defRPr/>
            </a:pPr>
            <a:endParaRPr lang="en-US" altLang="zh-CN" sz="2000" dirty="0" smtClean="0"/>
          </a:p>
        </p:txBody>
      </p:sp>
      <p:pic>
        <p:nvPicPr>
          <p:cNvPr id="4" name="Picture 2" descr="C:\Users\Administrator\Desktop\test\0025116ac85d1227a626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453341"/>
            <a:ext cx="2808312" cy="2135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274908"/>
      </p:ext>
    </p:extLst>
  </p:cSld>
  <p:clrMapOvr>
    <a:masterClrMapping/>
  </p:clrMapOvr>
  <p:transition spd="slow">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50" y="188640"/>
            <a:ext cx="7499350" cy="1143000"/>
          </a:xfrm>
        </p:spPr>
        <p:txBody>
          <a:bodyPr/>
          <a:lstStyle/>
          <a:p>
            <a:pPr>
              <a:defRPr/>
            </a:pPr>
            <a:r>
              <a:rPr lang="zh-CN" altLang="en-US" dirty="0" smtClean="0"/>
              <a:t>经费使用的问题</a:t>
            </a:r>
            <a:endParaRPr lang="zh-CN" altLang="en-US" dirty="0"/>
          </a:p>
        </p:txBody>
      </p:sp>
      <p:sp>
        <p:nvSpPr>
          <p:cNvPr id="12291" name="内容占位符 2"/>
          <p:cNvSpPr>
            <a:spLocks noGrp="1"/>
          </p:cNvSpPr>
          <p:nvPr>
            <p:ph idx="1"/>
          </p:nvPr>
        </p:nvSpPr>
        <p:spPr>
          <a:xfrm>
            <a:off x="1259632" y="1124744"/>
            <a:ext cx="7704856" cy="5256584"/>
          </a:xfrm>
        </p:spPr>
        <p:txBody>
          <a:bodyPr/>
          <a:lstStyle/>
          <a:p>
            <a:pPr lvl="0"/>
            <a:r>
              <a:rPr lang="zh-CN" altLang="zh-CN" sz="2000" dirty="0">
                <a:solidFill>
                  <a:srgbClr val="FF0000"/>
                </a:solidFill>
              </a:rPr>
              <a:t>严禁虚开、增开</a:t>
            </a:r>
            <a:r>
              <a:rPr lang="zh-CN" altLang="zh-CN" sz="2000" dirty="0" smtClean="0">
                <a:solidFill>
                  <a:srgbClr val="FF0000"/>
                </a:solidFill>
              </a:rPr>
              <a:t>发票</a:t>
            </a:r>
            <a:r>
              <a:rPr lang="zh-CN" altLang="en-US" sz="2000" dirty="0" smtClean="0">
                <a:solidFill>
                  <a:srgbClr val="FF0000"/>
                </a:solidFill>
              </a:rPr>
              <a:t>，一经发现取消项目并给予校纪校规处分</a:t>
            </a:r>
            <a:r>
              <a:rPr lang="zh-CN" altLang="zh-CN" sz="2000" dirty="0" smtClean="0">
                <a:solidFill>
                  <a:srgbClr val="FF0000"/>
                </a:solidFill>
              </a:rPr>
              <a:t>；</a:t>
            </a:r>
            <a:endParaRPr lang="zh-CN" altLang="zh-CN" sz="2000" dirty="0">
              <a:solidFill>
                <a:srgbClr val="FF0000"/>
              </a:solidFill>
            </a:endParaRPr>
          </a:p>
          <a:p>
            <a:pPr lvl="0"/>
            <a:r>
              <a:rPr lang="zh-CN" altLang="zh-CN" sz="2000" dirty="0"/>
              <a:t>发票单位为：</a:t>
            </a:r>
            <a:r>
              <a:rPr lang="zh-CN" altLang="zh-CN" sz="2000" b="1" i="1" u="sng" dirty="0"/>
              <a:t>东南大学</a:t>
            </a:r>
            <a:r>
              <a:rPr lang="zh-CN" altLang="zh-CN" sz="2000" dirty="0"/>
              <a:t>，请勿使用其他名称或进行简写；</a:t>
            </a:r>
          </a:p>
          <a:p>
            <a:pPr lvl="0"/>
            <a:r>
              <a:rPr lang="zh-CN" altLang="zh-CN" sz="2000" b="1" dirty="0"/>
              <a:t>每张</a:t>
            </a:r>
            <a:r>
              <a:rPr lang="zh-CN" altLang="zh-CN" sz="2000" dirty="0" smtClean="0"/>
              <a:t>发票须</a:t>
            </a:r>
            <a:r>
              <a:rPr lang="zh-CN" altLang="zh-CN" sz="2000" dirty="0"/>
              <a:t>有项目学生负责人和指导</a:t>
            </a:r>
            <a:r>
              <a:rPr lang="zh-CN" altLang="zh-CN" sz="2000" dirty="0" smtClean="0"/>
              <a:t>教师</a:t>
            </a:r>
            <a:r>
              <a:rPr lang="zh-CN" altLang="en-US" sz="2000" dirty="0" smtClean="0"/>
              <a:t>的</a:t>
            </a:r>
            <a:r>
              <a:rPr lang="zh-CN" altLang="zh-CN" sz="2000" dirty="0" smtClean="0"/>
              <a:t>签字</a:t>
            </a:r>
            <a:r>
              <a:rPr lang="zh-CN" altLang="zh-CN" sz="2000" dirty="0"/>
              <a:t>，不可复写；</a:t>
            </a:r>
          </a:p>
          <a:p>
            <a:pPr lvl="0"/>
            <a:r>
              <a:rPr lang="zh-CN" altLang="zh-CN" sz="2000" dirty="0"/>
              <a:t>签字必须用</a:t>
            </a:r>
            <a:r>
              <a:rPr lang="zh-CN" altLang="zh-CN" sz="2000" b="1" dirty="0"/>
              <a:t>黑色水笔</a:t>
            </a:r>
            <a:r>
              <a:rPr lang="zh-CN" altLang="zh-CN" sz="2000" dirty="0"/>
              <a:t>（蓝色、圆珠笔均不可以）写在每张商业发票的</a:t>
            </a:r>
            <a:r>
              <a:rPr lang="zh-CN" altLang="zh-CN" sz="2000" b="1" u="sng" dirty="0"/>
              <a:t>右上角</a:t>
            </a:r>
            <a:r>
              <a:rPr lang="zh-CN" altLang="zh-CN" sz="2000" dirty="0"/>
              <a:t>；</a:t>
            </a:r>
          </a:p>
          <a:p>
            <a:pPr lvl="0"/>
            <a:r>
              <a:rPr lang="zh-CN" altLang="zh-CN" sz="2000" dirty="0"/>
              <a:t>发票“电子元器件”单张</a:t>
            </a:r>
            <a:r>
              <a:rPr lang="zh-CN" altLang="zh-CN" sz="2000" dirty="0" smtClean="0"/>
              <a:t>超</a:t>
            </a:r>
            <a:r>
              <a:rPr lang="en-US" altLang="zh-CN" sz="2000" dirty="0" smtClean="0"/>
              <a:t>500</a:t>
            </a:r>
            <a:r>
              <a:rPr lang="zh-CN" altLang="zh-CN" sz="2000" dirty="0"/>
              <a:t>元、“复印打印”单张</a:t>
            </a:r>
            <a:r>
              <a:rPr lang="zh-CN" altLang="zh-CN" sz="2000" dirty="0" smtClean="0"/>
              <a:t>超</a:t>
            </a:r>
            <a:r>
              <a:rPr lang="en-US" altLang="zh-CN" sz="2000" dirty="0" smtClean="0"/>
              <a:t>500</a:t>
            </a:r>
            <a:r>
              <a:rPr lang="zh-CN" altLang="zh-CN" sz="2000" dirty="0"/>
              <a:t>元、“办公用品”发票单张</a:t>
            </a:r>
            <a:r>
              <a:rPr lang="zh-CN" altLang="zh-CN" sz="2000" dirty="0" smtClean="0"/>
              <a:t>超过</a:t>
            </a:r>
            <a:r>
              <a:rPr lang="en-US" altLang="zh-CN" sz="2000" dirty="0" smtClean="0"/>
              <a:t>500</a:t>
            </a:r>
            <a:r>
              <a:rPr lang="zh-CN" altLang="zh-CN" sz="2000" dirty="0"/>
              <a:t>元，需在发票上或附加详细物品清单（含规格名称、单价、数量和总价）；</a:t>
            </a:r>
          </a:p>
          <a:p>
            <a:pPr lvl="0"/>
            <a:r>
              <a:rPr lang="zh-CN" altLang="zh-CN" sz="2000" dirty="0"/>
              <a:t>在京东、亚马逊、当当等电商购买的物品发票需在下订单时选择开具发票“明细”或附机打购物清单，否则不予报销；</a:t>
            </a:r>
          </a:p>
          <a:p>
            <a:pPr lvl="0"/>
            <a:r>
              <a:rPr lang="zh-CN" altLang="zh-CN" sz="2000" dirty="0"/>
              <a:t>电子元件单件超过</a:t>
            </a:r>
            <a:r>
              <a:rPr lang="en-US" altLang="zh-CN" sz="2000" dirty="0" smtClean="0"/>
              <a:t>1500</a:t>
            </a:r>
            <a:r>
              <a:rPr lang="zh-CN" altLang="zh-CN" sz="2000" dirty="0"/>
              <a:t>元，购买前向学院申请，并在校设备处登记办理固定资产；</a:t>
            </a:r>
          </a:p>
          <a:p>
            <a:pPr lvl="0"/>
            <a:r>
              <a:rPr lang="zh-CN" altLang="zh-CN" sz="2000" dirty="0" smtClean="0"/>
              <a:t>单</a:t>
            </a:r>
            <a:r>
              <a:rPr lang="zh-CN" altLang="zh-CN" sz="2000" dirty="0"/>
              <a:t>张发票金额超过</a:t>
            </a:r>
            <a:r>
              <a:rPr lang="en-US" altLang="zh-CN" sz="2000" dirty="0"/>
              <a:t>500</a:t>
            </a:r>
            <a:r>
              <a:rPr lang="zh-CN" altLang="zh-CN" sz="2000" dirty="0"/>
              <a:t>元，需学院教学副院长审核签字；</a:t>
            </a:r>
          </a:p>
          <a:p>
            <a:pPr lvl="0"/>
            <a:r>
              <a:rPr lang="zh-CN" altLang="zh-CN" sz="2000" dirty="0"/>
              <a:t>连号发票等同于单张发票管理。</a:t>
            </a:r>
          </a:p>
          <a:p>
            <a:endParaRPr lang="en-US" altLang="zh-CN" sz="1800" dirty="0" smtClean="0"/>
          </a:p>
          <a:p>
            <a:endParaRPr lang="en-US" altLang="zh-CN" sz="1800" dirty="0" smtClean="0"/>
          </a:p>
          <a:p>
            <a:endParaRPr lang="zh-CN" altLang="en-US" sz="1800" dirty="0" smtClean="0"/>
          </a:p>
        </p:txBody>
      </p:sp>
    </p:spTree>
    <p:extLst>
      <p:ext uri="{BB962C8B-B14F-4D97-AF65-F5344CB8AC3E}">
        <p14:creationId xmlns:p14="http://schemas.microsoft.com/office/powerpoint/2010/main" val="2997373173"/>
      </p:ext>
    </p:extLst>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经费使用的问题</a:t>
            </a:r>
            <a:endParaRPr lang="zh-CN" altLang="en-US" dirty="0"/>
          </a:p>
        </p:txBody>
      </p:sp>
      <p:sp>
        <p:nvSpPr>
          <p:cNvPr id="12291" name="内容占位符 2"/>
          <p:cNvSpPr>
            <a:spLocks noGrp="1"/>
          </p:cNvSpPr>
          <p:nvPr>
            <p:ph idx="1"/>
          </p:nvPr>
        </p:nvSpPr>
        <p:spPr>
          <a:xfrm>
            <a:off x="1258888" y="1412875"/>
            <a:ext cx="7499350" cy="4525963"/>
          </a:xfrm>
        </p:spPr>
        <p:txBody>
          <a:bodyPr/>
          <a:lstStyle/>
          <a:p>
            <a:r>
              <a:rPr lang="zh-CN" altLang="en-US" sz="2800" dirty="0" smtClean="0"/>
              <a:t>经费不够用肿么办？</a:t>
            </a:r>
            <a:endParaRPr lang="en-US" altLang="zh-CN" sz="2800" dirty="0" smtClean="0"/>
          </a:p>
          <a:p>
            <a:r>
              <a:rPr lang="zh-CN" altLang="en-US" sz="2800" dirty="0" smtClean="0"/>
              <a:t>淘宝上购买的元器件不开发票肿么办？</a:t>
            </a:r>
            <a:endParaRPr lang="en-US" altLang="zh-CN" sz="2800" dirty="0" smtClean="0"/>
          </a:p>
          <a:p>
            <a:r>
              <a:rPr lang="zh-CN" altLang="en-US" sz="2800" dirty="0" smtClean="0"/>
              <a:t>发票为什么每张要签字？</a:t>
            </a:r>
            <a:r>
              <a:rPr lang="en-US" altLang="zh-CN" sz="2800" dirty="0" smtClean="0"/>
              <a:t>——</a:t>
            </a:r>
            <a:r>
              <a:rPr lang="zh-CN" altLang="en-US" sz="2800" dirty="0" smtClean="0"/>
              <a:t>超麻烦啊</a:t>
            </a:r>
            <a:endParaRPr lang="en-US" altLang="zh-CN" sz="2800" dirty="0" smtClean="0"/>
          </a:p>
          <a:p>
            <a:r>
              <a:rPr lang="zh-CN" altLang="en-US" sz="2800" dirty="0" smtClean="0"/>
              <a:t>“经手人”是啥意思？</a:t>
            </a:r>
            <a:endParaRPr lang="en-US" altLang="zh-CN" sz="2800" dirty="0" smtClean="0"/>
          </a:p>
          <a:p>
            <a:r>
              <a:rPr lang="zh-CN" altLang="en-US" sz="2800" dirty="0" smtClean="0"/>
              <a:t>为什么要做好经费记录？</a:t>
            </a:r>
            <a:endParaRPr lang="en-US" altLang="zh-CN" sz="2800" dirty="0" smtClean="0"/>
          </a:p>
          <a:p>
            <a:endParaRPr lang="en-US" altLang="zh-CN" sz="2800" dirty="0" smtClean="0"/>
          </a:p>
          <a:p>
            <a:endParaRPr lang="en-US" altLang="zh-CN" sz="2800" dirty="0" smtClean="0"/>
          </a:p>
          <a:p>
            <a:endParaRPr lang="en-US" altLang="zh-CN" dirty="0" smtClean="0"/>
          </a:p>
          <a:p>
            <a:endParaRPr lang="zh-CN" altLang="en-US" dirty="0" smtClean="0"/>
          </a:p>
        </p:txBody>
      </p:sp>
      <p:pic>
        <p:nvPicPr>
          <p:cNvPr id="2050" name="Picture 2" descr="C:\Users\sunway\Desktop\00311000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789040"/>
            <a:ext cx="3212976" cy="2414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581860"/>
      </p:ext>
    </p:extLst>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15888"/>
            <a:ext cx="6491288" cy="649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87624" y="2780928"/>
            <a:ext cx="7499350" cy="1143000"/>
          </a:xfrm>
        </p:spPr>
        <p:txBody>
          <a:bodyPr/>
          <a:lstStyle/>
          <a:p>
            <a:r>
              <a:rPr lang="zh-CN" altLang="en-US" dirty="0">
                <a:solidFill>
                  <a:srgbClr val="FF3300"/>
                </a:solidFill>
              </a:rPr>
              <a:t>兴趣驱动 </a:t>
            </a:r>
            <a:r>
              <a:rPr lang="zh-CN" altLang="en-US" dirty="0" smtClean="0">
                <a:solidFill>
                  <a:srgbClr val="FF3300"/>
                </a:solidFill>
              </a:rPr>
              <a:t> 自主实践  </a:t>
            </a:r>
            <a:r>
              <a:rPr lang="zh-CN" altLang="en-US" dirty="0">
                <a:solidFill>
                  <a:srgbClr val="FF3300"/>
                </a:solidFill>
              </a:rPr>
              <a:t>重在</a:t>
            </a:r>
            <a:r>
              <a:rPr lang="zh-CN" altLang="en-US" dirty="0" smtClean="0">
                <a:solidFill>
                  <a:srgbClr val="FF3300"/>
                </a:solidFill>
              </a:rPr>
              <a:t>过程  </a:t>
            </a:r>
            <a:r>
              <a:rPr lang="zh-CN" altLang="en-US" dirty="0">
                <a:solidFill>
                  <a:srgbClr val="FF3300"/>
                </a:solidFill>
              </a:rPr>
              <a:t>追求</a:t>
            </a:r>
            <a:r>
              <a:rPr lang="zh-CN" altLang="en-US" dirty="0" smtClean="0">
                <a:solidFill>
                  <a:srgbClr val="FF3300"/>
                </a:solidFill>
              </a:rPr>
              <a:t>实效</a:t>
            </a:r>
            <a:endParaRPr lang="zh-CN" altLang="en-US" dirty="0">
              <a:solidFill>
                <a:srgbClr val="FF3300"/>
              </a:solidFill>
            </a:endParaRPr>
          </a:p>
        </p:txBody>
      </p:sp>
      <p:grpSp>
        <p:nvGrpSpPr>
          <p:cNvPr id="4" name="组合 2"/>
          <p:cNvGrpSpPr>
            <a:grpSpLocks/>
          </p:cNvGrpSpPr>
          <p:nvPr/>
        </p:nvGrpSpPr>
        <p:grpSpPr bwMode="auto">
          <a:xfrm>
            <a:off x="990735" y="4010050"/>
            <a:ext cx="8045761" cy="1507182"/>
            <a:chOff x="413800" y="4437112"/>
            <a:chExt cx="8524722" cy="1603631"/>
          </a:xfrm>
        </p:grpSpPr>
        <p:pic>
          <p:nvPicPr>
            <p:cNvPr id="5" name="Picture 11" descr="C:\Users\Administrator\Desktop\CLK\output\IMG_136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800" y="4437112"/>
              <a:ext cx="2131124" cy="159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C:\Users\Administrator\Desktop\CLK\output\IMG_606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4924" y="4437112"/>
              <a:ext cx="2315107" cy="1603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3" descr="C:\Users\Administrator\Desktop\CLK\output\_MG_582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5751" y="4437112"/>
              <a:ext cx="2394521" cy="159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C:\Users\Administrator\Desktop\CLK\output\QQ图片20140726094747.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04248" y="4437112"/>
              <a:ext cx="2134274" cy="1600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4"/>
          <p:cNvGrpSpPr>
            <a:grpSpLocks/>
          </p:cNvGrpSpPr>
          <p:nvPr/>
        </p:nvGrpSpPr>
        <p:grpSpPr bwMode="auto">
          <a:xfrm>
            <a:off x="1043608" y="1130946"/>
            <a:ext cx="7982137" cy="1577974"/>
            <a:chOff x="413800" y="1667732"/>
            <a:chExt cx="8416314" cy="1579358"/>
          </a:xfrm>
        </p:grpSpPr>
        <p:pic>
          <p:nvPicPr>
            <p:cNvPr id="10" name="Picture 7" descr="C:\Users\Administrator\Desktop\CLK\output\IMG_107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3800" y="1667732"/>
              <a:ext cx="2105811" cy="157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C:\Users\Administrator\Desktop\CLK\output\IMG_1179.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9611" y="1667732"/>
              <a:ext cx="2105811" cy="157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0" descr="C:\Users\Administrator\Desktop\CLK\output\IMG_1322.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16567" y="1667732"/>
              <a:ext cx="2105811" cy="157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descr="C:\Users\Administrator\Desktop\CLK\output\IMG_1289.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32240" y="1667732"/>
              <a:ext cx="2097874" cy="15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19802121"/>
      </p:ext>
    </p:extLst>
  </p:cSld>
  <p:clrMapOvr>
    <a:masterClrMapping/>
  </p:clrMapOvr>
  <p:transition spd="slow">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15888"/>
            <a:ext cx="6491288" cy="649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06" name="Rectangle 2"/>
          <p:cNvSpPr>
            <a:spLocks noGrp="1" noChangeArrowheads="1"/>
          </p:cNvSpPr>
          <p:nvPr>
            <p:ph type="title"/>
          </p:nvPr>
        </p:nvSpPr>
        <p:spPr>
          <a:xfrm>
            <a:off x="1331640" y="1992062"/>
            <a:ext cx="7380288" cy="3816350"/>
          </a:xfrm>
        </p:spPr>
        <p:txBody>
          <a:bodyPr/>
          <a:lstStyle/>
          <a:p>
            <a:pPr algn="l" eaLnBrk="1" hangingPunct="1">
              <a:defRPr/>
            </a:pPr>
            <a:r>
              <a:rPr lang="zh-CN" altLang="en-US" sz="4700" dirty="0" smtClean="0"/>
              <a:t/>
            </a:r>
            <a:br>
              <a:rPr lang="zh-CN" altLang="en-US" sz="4700" dirty="0" smtClean="0"/>
            </a:br>
            <a:r>
              <a:rPr lang="en-US" altLang="zh-CN" sz="4700" dirty="0" smtClean="0">
                <a:solidFill>
                  <a:srgbClr val="7030A0"/>
                </a:solidFill>
              </a:rPr>
              <a:t>_____________________ </a:t>
            </a:r>
            <a:r>
              <a:rPr lang="en-US" altLang="zh-CN" sz="4700" dirty="0" smtClean="0"/>
              <a:t/>
            </a:r>
            <a:br>
              <a:rPr lang="en-US" altLang="zh-CN" sz="4700" dirty="0" smtClean="0"/>
            </a:br>
            <a:r>
              <a:rPr lang="en-US" altLang="zh-CN" sz="4700" dirty="0" smtClean="0">
                <a:solidFill>
                  <a:schemeClr val="accent2">
                    <a:lumMod val="75000"/>
                  </a:schemeClr>
                </a:solidFill>
                <a:effectLst/>
              </a:rPr>
              <a:t>M</a:t>
            </a:r>
            <a:r>
              <a:rPr lang="en-US" altLang="zh-CN" sz="3000" dirty="0" smtClean="0">
                <a:solidFill>
                  <a:schemeClr val="accent2">
                    <a:lumMod val="75000"/>
                  </a:schemeClr>
                </a:solidFill>
                <a:effectLst/>
              </a:rPr>
              <a:t>ail: sunway@seu.edu.cn</a:t>
            </a:r>
            <a:br>
              <a:rPr lang="en-US" altLang="zh-CN" sz="3000" dirty="0" smtClean="0">
                <a:solidFill>
                  <a:schemeClr val="accent2">
                    <a:lumMod val="75000"/>
                  </a:schemeClr>
                </a:solidFill>
                <a:effectLst/>
              </a:rPr>
            </a:br>
            <a:r>
              <a:rPr lang="en-US" altLang="zh-CN" sz="3000" dirty="0" smtClean="0">
                <a:solidFill>
                  <a:schemeClr val="accent2">
                    <a:lumMod val="75000"/>
                  </a:schemeClr>
                </a:solidFill>
                <a:effectLst/>
              </a:rPr>
              <a:t>QQ   : 1846-1686</a:t>
            </a:r>
            <a:br>
              <a:rPr lang="en-US" altLang="zh-CN" sz="3000" dirty="0" smtClean="0">
                <a:solidFill>
                  <a:schemeClr val="accent2">
                    <a:lumMod val="75000"/>
                  </a:schemeClr>
                </a:solidFill>
                <a:effectLst/>
              </a:rPr>
            </a:br>
            <a:r>
              <a:rPr lang="en-US" altLang="zh-CN" sz="3000" dirty="0" smtClean="0">
                <a:solidFill>
                  <a:schemeClr val="accent2">
                    <a:lumMod val="75000"/>
                  </a:schemeClr>
                </a:solidFill>
                <a:effectLst/>
              </a:rPr>
              <a:t>MP   : 139-138-79309</a:t>
            </a:r>
            <a:br>
              <a:rPr lang="en-US" altLang="zh-CN" sz="3000" dirty="0" smtClean="0">
                <a:solidFill>
                  <a:schemeClr val="accent2">
                    <a:lumMod val="75000"/>
                  </a:schemeClr>
                </a:solidFill>
                <a:effectLst/>
              </a:rPr>
            </a:br>
            <a:r>
              <a:rPr lang="en-US" altLang="zh-CN" sz="3000" dirty="0" smtClean="0">
                <a:solidFill>
                  <a:schemeClr val="accent2">
                    <a:lumMod val="75000"/>
                  </a:schemeClr>
                </a:solidFill>
                <a:effectLst/>
              </a:rPr>
              <a:t>Tel   : 5209-1073</a:t>
            </a:r>
            <a:r>
              <a:rPr lang="zh-CN" altLang="en-US" sz="3000" dirty="0" smtClean="0">
                <a:solidFill>
                  <a:schemeClr val="accent2">
                    <a:lumMod val="75000"/>
                  </a:schemeClr>
                </a:solidFill>
                <a:effectLst/>
              </a:rPr>
              <a:t>（九</a:t>
            </a:r>
            <a:r>
              <a:rPr lang="zh-CN" altLang="en-US" sz="3000" dirty="0">
                <a:solidFill>
                  <a:schemeClr val="accent2">
                    <a:lumMod val="75000"/>
                  </a:schemeClr>
                </a:solidFill>
                <a:effectLst/>
              </a:rPr>
              <a:t>）</a:t>
            </a:r>
            <a:r>
              <a:rPr lang="en-US" altLang="zh-CN" sz="3000" dirty="0" smtClean="0">
                <a:solidFill>
                  <a:schemeClr val="accent2">
                    <a:lumMod val="75000"/>
                  </a:schemeClr>
                </a:solidFill>
                <a:effectLst/>
              </a:rPr>
              <a:t> / 8379-2727</a:t>
            </a:r>
            <a:r>
              <a:rPr lang="zh-CN" altLang="en-US" sz="3000" dirty="0" smtClean="0">
                <a:solidFill>
                  <a:schemeClr val="accent2">
                    <a:lumMod val="75000"/>
                  </a:schemeClr>
                </a:solidFill>
                <a:effectLst/>
              </a:rPr>
              <a:t>（四）</a:t>
            </a:r>
            <a:endParaRPr lang="en-US" altLang="zh-CN" sz="3000" dirty="0" smtClean="0">
              <a:solidFill>
                <a:schemeClr val="accent2">
                  <a:lumMod val="75000"/>
                </a:schemeClr>
              </a:solidFill>
              <a:effectLst/>
            </a:endParaRPr>
          </a:p>
        </p:txBody>
      </p:sp>
      <p:grpSp>
        <p:nvGrpSpPr>
          <p:cNvPr id="54276" name="组合 3"/>
          <p:cNvGrpSpPr>
            <a:grpSpLocks/>
          </p:cNvGrpSpPr>
          <p:nvPr/>
        </p:nvGrpSpPr>
        <p:grpSpPr bwMode="auto">
          <a:xfrm>
            <a:off x="1475656" y="1412875"/>
            <a:ext cx="3744913" cy="1804988"/>
            <a:chOff x="2854366" y="2618479"/>
            <a:chExt cx="3955223" cy="1964634"/>
          </a:xfrm>
        </p:grpSpPr>
        <p:sp>
          <p:nvSpPr>
            <p:cNvPr id="54278" name="矩形 25"/>
            <p:cNvSpPr>
              <a:spLocks noChangeArrowheads="1"/>
            </p:cNvSpPr>
            <p:nvPr/>
          </p:nvSpPr>
          <p:spPr bwMode="auto">
            <a:xfrm>
              <a:off x="2854366" y="2618479"/>
              <a:ext cx="1933534" cy="1964634"/>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endParaRPr lang="zh-CN" altLang="zh-CN">
                <a:solidFill>
                  <a:srgbClr val="FFFFFF"/>
                </a:solidFill>
                <a:sym typeface="Arial" charset="0"/>
              </a:endParaRPr>
            </a:p>
          </p:txBody>
        </p:sp>
        <p:sp>
          <p:nvSpPr>
            <p:cNvPr id="54279" name="矩形 28"/>
            <p:cNvSpPr>
              <a:spLocks noChangeArrowheads="1"/>
            </p:cNvSpPr>
            <p:nvPr/>
          </p:nvSpPr>
          <p:spPr bwMode="auto">
            <a:xfrm>
              <a:off x="4840780" y="3722164"/>
              <a:ext cx="196880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4000" b="1">
                  <a:solidFill>
                    <a:srgbClr val="92D050"/>
                  </a:solidFill>
                  <a:latin typeface="微软雅黑" pitchFamily="34" charset="-122"/>
                  <a:ea typeface="微软雅黑" pitchFamily="34" charset="-122"/>
                  <a:sym typeface="微软雅黑" pitchFamily="34" charset="-122"/>
                </a:rPr>
                <a:t>F</a:t>
              </a:r>
              <a:r>
                <a:rPr lang="en-US" altLang="zh-CN" sz="1600" b="1">
                  <a:solidFill>
                    <a:srgbClr val="92D050"/>
                  </a:solidFill>
                  <a:latin typeface="微软雅黑" pitchFamily="34" charset="-122"/>
                  <a:ea typeface="微软雅黑" pitchFamily="34" charset="-122"/>
                  <a:sym typeface="微软雅黑" pitchFamily="34" charset="-122"/>
                </a:rPr>
                <a:t>OR LISTENING</a:t>
              </a:r>
              <a:endParaRPr lang="zh-CN" altLang="en-US" b="1">
                <a:solidFill>
                  <a:srgbClr val="92D050"/>
                </a:solidFill>
                <a:sym typeface="Arial" charset="0"/>
              </a:endParaRPr>
            </a:p>
          </p:txBody>
        </p:sp>
        <p:grpSp>
          <p:nvGrpSpPr>
            <p:cNvPr id="54280" name="Group 31"/>
            <p:cNvGrpSpPr>
              <a:grpSpLocks/>
            </p:cNvGrpSpPr>
            <p:nvPr/>
          </p:nvGrpSpPr>
          <p:grpSpPr bwMode="auto">
            <a:xfrm>
              <a:off x="3059832" y="3260725"/>
              <a:ext cx="1576388" cy="1168400"/>
              <a:chOff x="-251644" y="0"/>
              <a:chExt cx="1576073" cy="1168971"/>
            </a:xfrm>
          </p:grpSpPr>
          <p:sp>
            <p:nvSpPr>
              <p:cNvPr id="54281" name="矩形 25"/>
              <p:cNvSpPr>
                <a:spLocks noChangeArrowheads="1"/>
              </p:cNvSpPr>
              <p:nvPr/>
            </p:nvSpPr>
            <p:spPr bwMode="auto">
              <a:xfrm>
                <a:off x="-251644" y="245641"/>
                <a:ext cx="157607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5400">
                    <a:solidFill>
                      <a:srgbClr val="FFFFFF"/>
                    </a:solidFill>
                    <a:latin typeface="微软雅黑" pitchFamily="34" charset="-122"/>
                    <a:ea typeface="微软雅黑" pitchFamily="34" charset="-122"/>
                    <a:sym typeface="微软雅黑" pitchFamily="34" charset="-122"/>
                  </a:rPr>
                  <a:t>谢谢</a:t>
                </a:r>
                <a:endParaRPr lang="zh-CN" altLang="en-US">
                  <a:sym typeface="Arial" charset="0"/>
                </a:endParaRPr>
              </a:p>
            </p:txBody>
          </p:sp>
          <p:sp>
            <p:nvSpPr>
              <p:cNvPr id="54282" name="矩形 27"/>
              <p:cNvSpPr>
                <a:spLocks noChangeArrowheads="1"/>
              </p:cNvSpPr>
              <p:nvPr/>
            </p:nvSpPr>
            <p:spPr bwMode="auto">
              <a:xfrm>
                <a:off x="-179650" y="0"/>
                <a:ext cx="14398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2400" dirty="0">
                    <a:solidFill>
                      <a:schemeClr val="bg1"/>
                    </a:solidFill>
                    <a:latin typeface="微软雅黑" pitchFamily="34" charset="-122"/>
                    <a:ea typeface="微软雅黑" pitchFamily="34" charset="-122"/>
                    <a:sym typeface="微软雅黑" pitchFamily="34" charset="-122"/>
                  </a:rPr>
                  <a:t>THANKS</a:t>
                </a:r>
                <a:endParaRPr lang="zh-CN" altLang="en-US" dirty="0">
                  <a:sym typeface="Arial" charset="0"/>
                </a:endParaRPr>
              </a:p>
            </p:txBody>
          </p:sp>
        </p:grpSp>
      </p:grpSp>
      <p:pic>
        <p:nvPicPr>
          <p:cNvPr id="10" name="Picture 2" descr="H:\Bak\my_photo\2014证件照\蓝底证件照2014.JPG"/>
          <p:cNvPicPr>
            <a:picLocks noChangeAspect="1" noChangeArrowheads="1"/>
          </p:cNvPicPr>
          <p:nvPr/>
        </p:nvPicPr>
        <p:blipFill>
          <a:blip r:embed="rId4"/>
          <a:srcRect/>
          <a:stretch>
            <a:fillRect/>
          </a:stretch>
        </p:blipFill>
        <p:spPr bwMode="auto">
          <a:xfrm>
            <a:off x="6300192" y="812357"/>
            <a:ext cx="1667861" cy="2381150"/>
          </a:xfrm>
          <a:prstGeom prst="rect">
            <a:avLst/>
          </a:prstGeom>
        </p:spPr>
        <p:style>
          <a:lnRef idx="3">
            <a:schemeClr val="lt1"/>
          </a:lnRef>
          <a:fillRef idx="1">
            <a:schemeClr val="accent3"/>
          </a:fillRef>
          <a:effectRef idx="1">
            <a:schemeClr val="accent3"/>
          </a:effectRef>
          <a:fontRef idx="minor">
            <a:schemeClr val="lt1"/>
          </a:fontRef>
        </p:style>
      </p:pic>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圆角矩形 11"/>
          <p:cNvSpPr>
            <a:spLocks/>
          </p:cNvSpPr>
          <p:nvPr/>
        </p:nvSpPr>
        <p:spPr bwMode="auto">
          <a:xfrm rot="5400000">
            <a:off x="2760165" y="1709193"/>
            <a:ext cx="403225" cy="98425"/>
          </a:xfrm>
          <a:custGeom>
            <a:avLst/>
            <a:gdLst>
              <a:gd name="T0" fmla="*/ 49363 w 711052"/>
              <a:gd name="T1" fmla="*/ 0 h 174096"/>
              <a:gd name="T2" fmla="*/ 403225 w 711052"/>
              <a:gd name="T3" fmla="*/ 0 h 174096"/>
              <a:gd name="T4" fmla="*/ 403225 w 711052"/>
              <a:gd name="T5" fmla="*/ 98425 h 174096"/>
              <a:gd name="T6" fmla="*/ 49363 w 711052"/>
              <a:gd name="T7" fmla="*/ 98425 h 174096"/>
              <a:gd name="T8" fmla="*/ 0 w 711052"/>
              <a:gd name="T9" fmla="*/ 49213 h 174096"/>
              <a:gd name="T10" fmla="*/ 49363 w 711052"/>
              <a:gd name="T11" fmla="*/ 0 h 174096"/>
              <a:gd name="T12" fmla="*/ 0 60000 65536"/>
              <a:gd name="T13" fmla="*/ 0 60000 65536"/>
              <a:gd name="T14" fmla="*/ 0 60000 65536"/>
              <a:gd name="T15" fmla="*/ 0 60000 65536"/>
              <a:gd name="T16" fmla="*/ 0 60000 65536"/>
              <a:gd name="T17" fmla="*/ 0 60000 65536"/>
              <a:gd name="T18" fmla="*/ 0 w 711052"/>
              <a:gd name="T19" fmla="*/ 0 h 174096"/>
              <a:gd name="T20" fmla="*/ 711052 w 711052"/>
              <a:gd name="T21" fmla="*/ 174096 h 174096"/>
            </a:gdLst>
            <a:ahLst/>
            <a:cxnLst>
              <a:cxn ang="T12">
                <a:pos x="T0" y="T1"/>
              </a:cxn>
              <a:cxn ang="T13">
                <a:pos x="T2" y="T3"/>
              </a:cxn>
              <a:cxn ang="T14">
                <a:pos x="T4" y="T5"/>
              </a:cxn>
              <a:cxn ang="T15">
                <a:pos x="T6" y="T7"/>
              </a:cxn>
              <a:cxn ang="T16">
                <a:pos x="T8" y="T9"/>
              </a:cxn>
              <a:cxn ang="T17">
                <a:pos x="T10" y="T11"/>
              </a:cxn>
            </a:cxnLst>
            <a:rect l="T18" t="T19" r="T20" b="T21"/>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92D050"/>
              </a:gs>
              <a:gs pos="60001">
                <a:srgbClr val="D8EEC0"/>
              </a:gs>
              <a:gs pos="89000">
                <a:srgbClr val="92D050"/>
              </a:gs>
              <a:gs pos="100000">
                <a:srgbClr val="679E2A"/>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6147" name="圆角矩形 11"/>
          <p:cNvSpPr>
            <a:spLocks/>
          </p:cNvSpPr>
          <p:nvPr/>
        </p:nvSpPr>
        <p:spPr bwMode="auto">
          <a:xfrm rot="5400000">
            <a:off x="4246065" y="1709193"/>
            <a:ext cx="403225" cy="98425"/>
          </a:xfrm>
          <a:custGeom>
            <a:avLst/>
            <a:gdLst>
              <a:gd name="T0" fmla="*/ 49363 w 711052"/>
              <a:gd name="T1" fmla="*/ 0 h 174096"/>
              <a:gd name="T2" fmla="*/ 403225 w 711052"/>
              <a:gd name="T3" fmla="*/ 0 h 174096"/>
              <a:gd name="T4" fmla="*/ 403225 w 711052"/>
              <a:gd name="T5" fmla="*/ 98425 h 174096"/>
              <a:gd name="T6" fmla="*/ 49363 w 711052"/>
              <a:gd name="T7" fmla="*/ 98425 h 174096"/>
              <a:gd name="T8" fmla="*/ 0 w 711052"/>
              <a:gd name="T9" fmla="*/ 49213 h 174096"/>
              <a:gd name="T10" fmla="*/ 49363 w 711052"/>
              <a:gd name="T11" fmla="*/ 0 h 174096"/>
              <a:gd name="T12" fmla="*/ 0 60000 65536"/>
              <a:gd name="T13" fmla="*/ 0 60000 65536"/>
              <a:gd name="T14" fmla="*/ 0 60000 65536"/>
              <a:gd name="T15" fmla="*/ 0 60000 65536"/>
              <a:gd name="T16" fmla="*/ 0 60000 65536"/>
              <a:gd name="T17" fmla="*/ 0 60000 65536"/>
              <a:gd name="T18" fmla="*/ 0 w 711052"/>
              <a:gd name="T19" fmla="*/ 0 h 174096"/>
              <a:gd name="T20" fmla="*/ 711052 w 711052"/>
              <a:gd name="T21" fmla="*/ 174096 h 174096"/>
            </a:gdLst>
            <a:ahLst/>
            <a:cxnLst>
              <a:cxn ang="T12">
                <a:pos x="T0" y="T1"/>
              </a:cxn>
              <a:cxn ang="T13">
                <a:pos x="T2" y="T3"/>
              </a:cxn>
              <a:cxn ang="T14">
                <a:pos x="T4" y="T5"/>
              </a:cxn>
              <a:cxn ang="T15">
                <a:pos x="T6" y="T7"/>
              </a:cxn>
              <a:cxn ang="T16">
                <a:pos x="T8" y="T9"/>
              </a:cxn>
              <a:cxn ang="T17">
                <a:pos x="T10" y="T11"/>
              </a:cxn>
            </a:cxnLst>
            <a:rect l="T18" t="T19" r="T20" b="T21"/>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92D050"/>
              </a:gs>
              <a:gs pos="60001">
                <a:srgbClr val="D8EEC0"/>
              </a:gs>
              <a:gs pos="89000">
                <a:srgbClr val="92D050"/>
              </a:gs>
              <a:gs pos="100000">
                <a:srgbClr val="679E2A"/>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6148" name="圆角矩形 11"/>
          <p:cNvSpPr>
            <a:spLocks/>
          </p:cNvSpPr>
          <p:nvPr/>
        </p:nvSpPr>
        <p:spPr bwMode="auto">
          <a:xfrm rot="5400000">
            <a:off x="5731965" y="1709193"/>
            <a:ext cx="403225" cy="98425"/>
          </a:xfrm>
          <a:custGeom>
            <a:avLst/>
            <a:gdLst>
              <a:gd name="T0" fmla="*/ 49363 w 711052"/>
              <a:gd name="T1" fmla="*/ 0 h 174096"/>
              <a:gd name="T2" fmla="*/ 403225 w 711052"/>
              <a:gd name="T3" fmla="*/ 0 h 174096"/>
              <a:gd name="T4" fmla="*/ 403225 w 711052"/>
              <a:gd name="T5" fmla="*/ 98425 h 174096"/>
              <a:gd name="T6" fmla="*/ 49363 w 711052"/>
              <a:gd name="T7" fmla="*/ 98425 h 174096"/>
              <a:gd name="T8" fmla="*/ 0 w 711052"/>
              <a:gd name="T9" fmla="*/ 49213 h 174096"/>
              <a:gd name="T10" fmla="*/ 49363 w 711052"/>
              <a:gd name="T11" fmla="*/ 0 h 174096"/>
              <a:gd name="T12" fmla="*/ 0 60000 65536"/>
              <a:gd name="T13" fmla="*/ 0 60000 65536"/>
              <a:gd name="T14" fmla="*/ 0 60000 65536"/>
              <a:gd name="T15" fmla="*/ 0 60000 65536"/>
              <a:gd name="T16" fmla="*/ 0 60000 65536"/>
              <a:gd name="T17" fmla="*/ 0 60000 65536"/>
              <a:gd name="T18" fmla="*/ 0 w 711052"/>
              <a:gd name="T19" fmla="*/ 0 h 174096"/>
              <a:gd name="T20" fmla="*/ 711052 w 711052"/>
              <a:gd name="T21" fmla="*/ 174096 h 174096"/>
            </a:gdLst>
            <a:ahLst/>
            <a:cxnLst>
              <a:cxn ang="T12">
                <a:pos x="T0" y="T1"/>
              </a:cxn>
              <a:cxn ang="T13">
                <a:pos x="T2" y="T3"/>
              </a:cxn>
              <a:cxn ang="T14">
                <a:pos x="T4" y="T5"/>
              </a:cxn>
              <a:cxn ang="T15">
                <a:pos x="T6" y="T7"/>
              </a:cxn>
              <a:cxn ang="T16">
                <a:pos x="T8" y="T9"/>
              </a:cxn>
              <a:cxn ang="T17">
                <a:pos x="T10" y="T11"/>
              </a:cxn>
            </a:cxnLst>
            <a:rect l="T18" t="T19" r="T20" b="T21"/>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92D050"/>
              </a:gs>
              <a:gs pos="60001">
                <a:srgbClr val="D8EEC0"/>
              </a:gs>
              <a:gs pos="89000">
                <a:srgbClr val="92D050"/>
              </a:gs>
              <a:gs pos="100000">
                <a:srgbClr val="679E2A"/>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6149" name="圆角矩形 11"/>
          <p:cNvSpPr>
            <a:spLocks/>
          </p:cNvSpPr>
          <p:nvPr/>
        </p:nvSpPr>
        <p:spPr bwMode="auto">
          <a:xfrm rot="5400000">
            <a:off x="7341690" y="1709193"/>
            <a:ext cx="403225" cy="98425"/>
          </a:xfrm>
          <a:custGeom>
            <a:avLst/>
            <a:gdLst>
              <a:gd name="T0" fmla="*/ 49363 w 711052"/>
              <a:gd name="T1" fmla="*/ 0 h 174096"/>
              <a:gd name="T2" fmla="*/ 403225 w 711052"/>
              <a:gd name="T3" fmla="*/ 0 h 174096"/>
              <a:gd name="T4" fmla="*/ 403225 w 711052"/>
              <a:gd name="T5" fmla="*/ 98425 h 174096"/>
              <a:gd name="T6" fmla="*/ 49363 w 711052"/>
              <a:gd name="T7" fmla="*/ 98425 h 174096"/>
              <a:gd name="T8" fmla="*/ 0 w 711052"/>
              <a:gd name="T9" fmla="*/ 49213 h 174096"/>
              <a:gd name="T10" fmla="*/ 49363 w 711052"/>
              <a:gd name="T11" fmla="*/ 0 h 174096"/>
              <a:gd name="T12" fmla="*/ 0 60000 65536"/>
              <a:gd name="T13" fmla="*/ 0 60000 65536"/>
              <a:gd name="T14" fmla="*/ 0 60000 65536"/>
              <a:gd name="T15" fmla="*/ 0 60000 65536"/>
              <a:gd name="T16" fmla="*/ 0 60000 65536"/>
              <a:gd name="T17" fmla="*/ 0 60000 65536"/>
              <a:gd name="T18" fmla="*/ 0 w 711052"/>
              <a:gd name="T19" fmla="*/ 0 h 174096"/>
              <a:gd name="T20" fmla="*/ 711052 w 711052"/>
              <a:gd name="T21" fmla="*/ 174096 h 174096"/>
            </a:gdLst>
            <a:ahLst/>
            <a:cxnLst>
              <a:cxn ang="T12">
                <a:pos x="T0" y="T1"/>
              </a:cxn>
              <a:cxn ang="T13">
                <a:pos x="T2" y="T3"/>
              </a:cxn>
              <a:cxn ang="T14">
                <a:pos x="T4" y="T5"/>
              </a:cxn>
              <a:cxn ang="T15">
                <a:pos x="T6" y="T7"/>
              </a:cxn>
              <a:cxn ang="T16">
                <a:pos x="T8" y="T9"/>
              </a:cxn>
              <a:cxn ang="T17">
                <a:pos x="T10" y="T11"/>
              </a:cxn>
            </a:cxnLst>
            <a:rect l="T18" t="T19" r="T20" b="T21"/>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92D050"/>
              </a:gs>
              <a:gs pos="60001">
                <a:srgbClr val="D8EEC0"/>
              </a:gs>
              <a:gs pos="89000">
                <a:srgbClr val="92D050"/>
              </a:gs>
              <a:gs pos="100000">
                <a:srgbClr val="679E2A"/>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6150" name="矩形 8"/>
          <p:cNvSpPr>
            <a:spLocks noChangeArrowheads="1"/>
          </p:cNvSpPr>
          <p:nvPr/>
        </p:nvSpPr>
        <p:spPr bwMode="auto">
          <a:xfrm rot="5400000">
            <a:off x="4955678" y="-1597570"/>
            <a:ext cx="166688" cy="6554787"/>
          </a:xfrm>
          <a:prstGeom prst="rect">
            <a:avLst/>
          </a:prstGeom>
          <a:gradFill flip="none" rotWithShape="0">
            <a:gsLst>
              <a:gs pos="0">
                <a:srgbClr val="DDEBCF"/>
              </a:gs>
              <a:gs pos="39000">
                <a:srgbClr val="9CB86E"/>
              </a:gs>
              <a:gs pos="86000">
                <a:srgbClr val="156B13"/>
              </a:gs>
            </a:gsLst>
            <a:lin ang="5400000" scaled="0"/>
            <a:tileRect/>
          </a:gradFill>
          <a:ln>
            <a:noFill/>
          </a:ln>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just" eaLnBrk="1" hangingPunct="1">
              <a:lnSpc>
                <a:spcPct val="120000"/>
              </a:lnSpc>
            </a:pPr>
            <a:endParaRPr lang="zh-CN" altLang="en-US" sz="1400">
              <a:solidFill>
                <a:schemeClr val="bg1"/>
              </a:solidFill>
              <a:latin typeface="幼圆" pitchFamily="49" charset="-122"/>
              <a:ea typeface="幼圆" pitchFamily="49" charset="-122"/>
            </a:endParaRPr>
          </a:p>
        </p:txBody>
      </p:sp>
      <p:sp>
        <p:nvSpPr>
          <p:cNvPr id="9223" name="圆角矩形 4"/>
          <p:cNvSpPr>
            <a:spLocks/>
          </p:cNvSpPr>
          <p:nvPr/>
        </p:nvSpPr>
        <p:spPr bwMode="auto">
          <a:xfrm rot="5400000">
            <a:off x="2101353" y="1802855"/>
            <a:ext cx="1104900" cy="612775"/>
          </a:xfrm>
          <a:custGeom>
            <a:avLst/>
            <a:gdLst>
              <a:gd name="T0" fmla="*/ 0 w 1944216"/>
              <a:gd name="T1" fmla="*/ 0 h 1080120"/>
              <a:gd name="T2" fmla="*/ 1944216 w 1944216"/>
              <a:gd name="T3" fmla="*/ 1080120 h 1080120"/>
            </a:gdLst>
            <a:ahLst/>
            <a:cxnLst>
              <a:cxn ang="0">
                <a:pos x="0" y="0"/>
              </a:cxn>
              <a:cxn ang="0">
                <a:pos x="1404156" y="0"/>
              </a:cxn>
              <a:cxn ang="0">
                <a:pos x="1944216" y="540060"/>
              </a:cxn>
              <a:cxn ang="0">
                <a:pos x="1404156" y="1080120"/>
              </a:cxn>
              <a:cxn ang="0">
                <a:pos x="0" y="1080120"/>
              </a:cxn>
              <a:cxn ang="0">
                <a:pos x="0" y="0"/>
              </a:cxn>
            </a:cxnLst>
            <a:rect l="T0" t="T1" r="T2" b="T3"/>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gradFill flip="none" rotWithShape="0">
            <a:gsLst>
              <a:gs pos="0">
                <a:srgbClr val="DDEBCF"/>
              </a:gs>
              <a:gs pos="39000">
                <a:srgbClr val="9CB86E"/>
              </a:gs>
              <a:gs pos="86000">
                <a:srgbClr val="156B13"/>
              </a:gs>
            </a:gsLst>
            <a:lin ang="5400000" scaled="0"/>
            <a:tileRect/>
          </a:gradFill>
          <a:ln w="9525">
            <a:noFill/>
            <a:round/>
            <a:headEnd/>
            <a:tailEnd/>
          </a:ln>
          <a:effectLst>
            <a:outerShdw dist="25401" dir="2700000" algn="ctr" rotWithShape="0">
              <a:srgbClr val="000000">
                <a:alpha val="6999"/>
              </a:srgbClr>
            </a:outerShdw>
          </a:effectLst>
        </p:spPr>
        <p:txBody>
          <a:bodyPr lIns="68580" tIns="34290" rIns="68580" bIns="34290" anchor="ctr"/>
          <a:lstStyle/>
          <a:p>
            <a:pPr>
              <a:buFont typeface="Arial" pitchFamily="34" charset="0"/>
              <a:buNone/>
              <a:defRPr/>
            </a:pPr>
            <a:endParaRPr lang="zh-CN" altLang="en-US">
              <a:latin typeface="Arial" pitchFamily="34" charset="0"/>
            </a:endParaRPr>
          </a:p>
        </p:txBody>
      </p:sp>
      <p:grpSp>
        <p:nvGrpSpPr>
          <p:cNvPr id="6152" name="Group 8"/>
          <p:cNvGrpSpPr>
            <a:grpSpLocks/>
          </p:cNvGrpSpPr>
          <p:nvPr/>
        </p:nvGrpSpPr>
        <p:grpSpPr bwMode="auto">
          <a:xfrm>
            <a:off x="2420440" y="2106068"/>
            <a:ext cx="463550" cy="463550"/>
            <a:chOff x="0" y="0"/>
            <a:chExt cx="292" cy="292"/>
          </a:xfrm>
        </p:grpSpPr>
        <p:pic>
          <p:nvPicPr>
            <p:cNvPr id="6171" name="椭圆 9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9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2" name="Text Box 10"/>
            <p:cNvSpPr txBox="1">
              <a:spLocks noChangeArrowheads="1"/>
            </p:cNvSpPr>
            <p:nvPr/>
          </p:nvSpPr>
          <p:spPr bwMode="auto">
            <a:xfrm>
              <a:off x="44" y="45"/>
              <a:ext cx="202"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20000"/>
                </a:lnSpc>
              </a:pPr>
              <a:r>
                <a:rPr lang="en-US" altLang="zh-CN" b="1" dirty="0">
                  <a:solidFill>
                    <a:schemeClr val="accent6">
                      <a:lumMod val="60000"/>
                      <a:lumOff val="40000"/>
                    </a:schemeClr>
                  </a:solidFill>
                  <a:latin typeface="Segoe UI" pitchFamily="34" charset="0"/>
                  <a:cs typeface="Segoe UI" pitchFamily="34" charset="0"/>
                </a:rPr>
                <a:t>01</a:t>
              </a:r>
              <a:endParaRPr lang="zh-CN" altLang="en-US" b="1" dirty="0">
                <a:solidFill>
                  <a:schemeClr val="accent6">
                    <a:lumMod val="60000"/>
                    <a:lumOff val="40000"/>
                  </a:schemeClr>
                </a:solidFill>
                <a:latin typeface="Segoe UI" pitchFamily="34" charset="0"/>
                <a:ea typeface="幼圆" pitchFamily="49" charset="-122"/>
              </a:endParaRPr>
            </a:p>
          </p:txBody>
        </p:sp>
      </p:grpSp>
      <p:sp>
        <p:nvSpPr>
          <p:cNvPr id="6153" name="TextBox 33"/>
          <p:cNvSpPr txBox="1">
            <a:spLocks noChangeArrowheads="1"/>
          </p:cNvSpPr>
          <p:nvPr/>
        </p:nvSpPr>
        <p:spPr bwMode="auto">
          <a:xfrm>
            <a:off x="1907704" y="2780928"/>
            <a:ext cx="14732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30000"/>
              </a:lnSpc>
            </a:pPr>
            <a:r>
              <a:rPr lang="zh-CN" altLang="en-US" sz="2000" b="1" dirty="0">
                <a:solidFill>
                  <a:srgbClr val="00B050"/>
                </a:solidFill>
                <a:latin typeface="微软雅黑" pitchFamily="34" charset="-122"/>
                <a:ea typeface="微软雅黑" pitchFamily="34" charset="-122"/>
              </a:rPr>
              <a:t>1999年</a:t>
            </a:r>
          </a:p>
          <a:p>
            <a:pPr algn="just" eaLnBrk="1" hangingPunct="1">
              <a:lnSpc>
                <a:spcPct val="130000"/>
              </a:lnSpc>
            </a:pPr>
            <a:r>
              <a:rPr lang="zh-CN" altLang="en-US" sz="2000" dirty="0" smtClean="0">
                <a:latin typeface="微软雅黑" pitchFamily="34" charset="-122"/>
                <a:ea typeface="微软雅黑" pitchFamily="34" charset="-122"/>
              </a:rPr>
              <a:t>设立专项</a:t>
            </a:r>
            <a:r>
              <a:rPr lang="zh-CN" altLang="en-US" sz="2000" dirty="0">
                <a:latin typeface="微软雅黑" pitchFamily="34" charset="-122"/>
                <a:ea typeface="微软雅黑" pitchFamily="34" charset="-122"/>
              </a:rPr>
              <a:t>经费支持学生科研训练</a:t>
            </a:r>
          </a:p>
        </p:txBody>
      </p:sp>
      <p:sp>
        <p:nvSpPr>
          <p:cNvPr id="9228" name="圆角矩形 4"/>
          <p:cNvSpPr>
            <a:spLocks/>
          </p:cNvSpPr>
          <p:nvPr/>
        </p:nvSpPr>
        <p:spPr bwMode="auto">
          <a:xfrm rot="5400000">
            <a:off x="3587253" y="1802855"/>
            <a:ext cx="1104900" cy="612775"/>
          </a:xfrm>
          <a:custGeom>
            <a:avLst/>
            <a:gdLst>
              <a:gd name="T0" fmla="*/ 0 w 1944216"/>
              <a:gd name="T1" fmla="*/ 0 h 1080120"/>
              <a:gd name="T2" fmla="*/ 1944216 w 1944216"/>
              <a:gd name="T3" fmla="*/ 1080120 h 1080120"/>
            </a:gdLst>
            <a:ahLst/>
            <a:cxnLst>
              <a:cxn ang="0">
                <a:pos x="0" y="0"/>
              </a:cxn>
              <a:cxn ang="0">
                <a:pos x="1404156" y="0"/>
              </a:cxn>
              <a:cxn ang="0">
                <a:pos x="1944216" y="540060"/>
              </a:cxn>
              <a:cxn ang="0">
                <a:pos x="1404156" y="1080120"/>
              </a:cxn>
              <a:cxn ang="0">
                <a:pos x="0" y="1080120"/>
              </a:cxn>
              <a:cxn ang="0">
                <a:pos x="0" y="0"/>
              </a:cxn>
            </a:cxnLst>
            <a:rect l="T0" t="T1" r="T2" b="T3"/>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gradFill flip="none" rotWithShape="0">
            <a:gsLst>
              <a:gs pos="0">
                <a:srgbClr val="DDEBCF"/>
              </a:gs>
              <a:gs pos="39000">
                <a:srgbClr val="9CB86E"/>
              </a:gs>
              <a:gs pos="86000">
                <a:srgbClr val="156B13"/>
              </a:gs>
            </a:gsLst>
            <a:lin ang="5400000" scaled="0"/>
            <a:tileRect/>
          </a:gradFill>
          <a:ln w="9525">
            <a:noFill/>
            <a:round/>
            <a:headEnd/>
            <a:tailEnd/>
          </a:ln>
          <a:effectLst>
            <a:outerShdw dist="25401" dir="2700000" algn="ctr" rotWithShape="0">
              <a:srgbClr val="000000">
                <a:alpha val="6999"/>
              </a:srgbClr>
            </a:outerShdw>
          </a:effectLst>
        </p:spPr>
        <p:txBody>
          <a:bodyPr lIns="68580" tIns="34290" rIns="68580" bIns="34290" anchor="ctr"/>
          <a:lstStyle/>
          <a:p>
            <a:pPr>
              <a:buFont typeface="Arial" pitchFamily="34" charset="0"/>
              <a:buNone/>
              <a:defRPr/>
            </a:pPr>
            <a:endParaRPr lang="zh-CN" altLang="en-US">
              <a:latin typeface="Arial" pitchFamily="34" charset="0"/>
            </a:endParaRPr>
          </a:p>
        </p:txBody>
      </p:sp>
      <p:grpSp>
        <p:nvGrpSpPr>
          <p:cNvPr id="6155" name="Group 13"/>
          <p:cNvGrpSpPr>
            <a:grpSpLocks/>
          </p:cNvGrpSpPr>
          <p:nvPr/>
        </p:nvGrpSpPr>
        <p:grpSpPr bwMode="auto">
          <a:xfrm>
            <a:off x="3901578" y="2106068"/>
            <a:ext cx="463550" cy="463550"/>
            <a:chOff x="0" y="0"/>
            <a:chExt cx="292" cy="292"/>
          </a:xfrm>
        </p:grpSpPr>
        <p:pic>
          <p:nvPicPr>
            <p:cNvPr id="6169" name="椭圆 2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9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0" name="Text Box 15"/>
            <p:cNvSpPr txBox="1">
              <a:spLocks noChangeArrowheads="1"/>
            </p:cNvSpPr>
            <p:nvPr/>
          </p:nvSpPr>
          <p:spPr bwMode="auto">
            <a:xfrm>
              <a:off x="47" y="45"/>
              <a:ext cx="20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20000"/>
                </a:lnSpc>
              </a:pPr>
              <a:r>
                <a:rPr lang="en-US" altLang="zh-CN" b="1" dirty="0">
                  <a:solidFill>
                    <a:schemeClr val="accent6">
                      <a:lumMod val="60000"/>
                      <a:lumOff val="40000"/>
                    </a:schemeClr>
                  </a:solidFill>
                  <a:latin typeface="Segoe UI" pitchFamily="34" charset="0"/>
                  <a:cs typeface="Segoe UI" pitchFamily="34" charset="0"/>
                </a:rPr>
                <a:t>02</a:t>
              </a:r>
              <a:endParaRPr lang="zh-CN" altLang="en-US" b="1" dirty="0">
                <a:solidFill>
                  <a:schemeClr val="accent6">
                    <a:lumMod val="60000"/>
                    <a:lumOff val="40000"/>
                  </a:schemeClr>
                </a:solidFill>
                <a:latin typeface="Segoe UI" pitchFamily="34" charset="0"/>
                <a:ea typeface="幼圆" pitchFamily="49" charset="-122"/>
              </a:endParaRPr>
            </a:p>
          </p:txBody>
        </p:sp>
      </p:grpSp>
      <p:sp>
        <p:nvSpPr>
          <p:cNvPr id="6156" name="TextBox 33"/>
          <p:cNvSpPr txBox="1">
            <a:spLocks noChangeArrowheads="1"/>
          </p:cNvSpPr>
          <p:nvPr/>
        </p:nvSpPr>
        <p:spPr bwMode="auto">
          <a:xfrm>
            <a:off x="3347864" y="2792710"/>
            <a:ext cx="147320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30000"/>
              </a:lnSpc>
            </a:pPr>
            <a:r>
              <a:rPr lang="zh-CN" altLang="en-US" sz="2000" b="1" dirty="0">
                <a:solidFill>
                  <a:srgbClr val="00B050"/>
                </a:solidFill>
                <a:latin typeface="微软雅黑" pitchFamily="34" charset="-122"/>
                <a:ea typeface="微软雅黑" pitchFamily="34" charset="-122"/>
              </a:rPr>
              <a:t>2003年</a:t>
            </a:r>
          </a:p>
          <a:p>
            <a:pPr eaLnBrk="1" hangingPunct="1">
              <a:lnSpc>
                <a:spcPct val="130000"/>
              </a:lnSpc>
            </a:pPr>
            <a:r>
              <a:rPr lang="zh-CN" altLang="en-US" sz="2000" dirty="0">
                <a:latin typeface="微软雅黑" pitchFamily="34" charset="-122"/>
                <a:ea typeface="微软雅黑" pitchFamily="34" charset="-122"/>
              </a:rPr>
              <a:t>正式启动校级、院（系）级SRTP项目</a:t>
            </a:r>
          </a:p>
        </p:txBody>
      </p:sp>
      <p:sp>
        <p:nvSpPr>
          <p:cNvPr id="9233" name="圆角矩形 4"/>
          <p:cNvSpPr>
            <a:spLocks/>
          </p:cNvSpPr>
          <p:nvPr/>
        </p:nvSpPr>
        <p:spPr bwMode="auto">
          <a:xfrm rot="5400000">
            <a:off x="5072359" y="1802062"/>
            <a:ext cx="1104900" cy="614362"/>
          </a:xfrm>
          <a:custGeom>
            <a:avLst/>
            <a:gdLst>
              <a:gd name="T0" fmla="*/ 0 w 1944216"/>
              <a:gd name="T1" fmla="*/ 0 h 1080120"/>
              <a:gd name="T2" fmla="*/ 1944216 w 1944216"/>
              <a:gd name="T3" fmla="*/ 1080120 h 1080120"/>
            </a:gdLst>
            <a:ahLst/>
            <a:cxnLst>
              <a:cxn ang="0">
                <a:pos x="0" y="0"/>
              </a:cxn>
              <a:cxn ang="0">
                <a:pos x="1404156" y="0"/>
              </a:cxn>
              <a:cxn ang="0">
                <a:pos x="1944216" y="540060"/>
              </a:cxn>
              <a:cxn ang="0">
                <a:pos x="1404156" y="1080120"/>
              </a:cxn>
              <a:cxn ang="0">
                <a:pos x="0" y="1080120"/>
              </a:cxn>
              <a:cxn ang="0">
                <a:pos x="0" y="0"/>
              </a:cxn>
            </a:cxnLst>
            <a:rect l="T0" t="T1" r="T2" b="T3"/>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gradFill flip="none" rotWithShape="0">
            <a:gsLst>
              <a:gs pos="0">
                <a:srgbClr val="DDEBCF"/>
              </a:gs>
              <a:gs pos="39000">
                <a:srgbClr val="9CB86E"/>
              </a:gs>
              <a:gs pos="86000">
                <a:srgbClr val="156B13"/>
              </a:gs>
            </a:gsLst>
            <a:lin ang="5400000" scaled="0"/>
            <a:tileRect/>
          </a:gradFill>
          <a:ln w="9525">
            <a:noFill/>
            <a:round/>
            <a:headEnd/>
            <a:tailEnd/>
          </a:ln>
          <a:effectLst>
            <a:outerShdw dist="25401" dir="2700000" algn="ctr" rotWithShape="0">
              <a:srgbClr val="000000">
                <a:alpha val="6999"/>
              </a:srgbClr>
            </a:outerShdw>
          </a:effectLst>
        </p:spPr>
        <p:txBody>
          <a:bodyPr lIns="68580" tIns="34290" rIns="68580" bIns="34290" anchor="ctr"/>
          <a:lstStyle/>
          <a:p>
            <a:pPr>
              <a:buFont typeface="Arial" pitchFamily="34" charset="0"/>
              <a:buNone/>
              <a:defRPr/>
            </a:pPr>
            <a:endParaRPr lang="zh-CN" altLang="en-US">
              <a:latin typeface="Arial" pitchFamily="34" charset="0"/>
            </a:endParaRPr>
          </a:p>
        </p:txBody>
      </p:sp>
      <p:grpSp>
        <p:nvGrpSpPr>
          <p:cNvPr id="6158" name="Group 18"/>
          <p:cNvGrpSpPr>
            <a:grpSpLocks/>
          </p:cNvGrpSpPr>
          <p:nvPr/>
        </p:nvGrpSpPr>
        <p:grpSpPr bwMode="auto">
          <a:xfrm>
            <a:off x="5389065" y="2106068"/>
            <a:ext cx="463550" cy="463550"/>
            <a:chOff x="0" y="0"/>
            <a:chExt cx="292" cy="292"/>
          </a:xfrm>
        </p:grpSpPr>
        <p:pic>
          <p:nvPicPr>
            <p:cNvPr id="6167" name="椭圆 2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9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8" name="Text Box 20"/>
            <p:cNvSpPr txBox="1">
              <a:spLocks noChangeArrowheads="1"/>
            </p:cNvSpPr>
            <p:nvPr/>
          </p:nvSpPr>
          <p:spPr bwMode="auto">
            <a:xfrm>
              <a:off x="45" y="45"/>
              <a:ext cx="202"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20000"/>
                </a:lnSpc>
              </a:pPr>
              <a:r>
                <a:rPr lang="en-US" altLang="zh-CN" b="1" dirty="0">
                  <a:solidFill>
                    <a:schemeClr val="accent6">
                      <a:lumMod val="60000"/>
                      <a:lumOff val="40000"/>
                    </a:schemeClr>
                  </a:solidFill>
                  <a:latin typeface="Segoe UI" pitchFamily="34" charset="0"/>
                  <a:cs typeface="Segoe UI" pitchFamily="34" charset="0"/>
                </a:rPr>
                <a:t>03</a:t>
              </a:r>
              <a:endParaRPr lang="zh-CN" altLang="en-US" b="1" dirty="0">
                <a:solidFill>
                  <a:schemeClr val="accent6">
                    <a:lumMod val="60000"/>
                    <a:lumOff val="40000"/>
                  </a:schemeClr>
                </a:solidFill>
                <a:latin typeface="Segoe UI" pitchFamily="34" charset="0"/>
                <a:ea typeface="幼圆" pitchFamily="49" charset="-122"/>
              </a:endParaRPr>
            </a:p>
          </p:txBody>
        </p:sp>
      </p:grpSp>
      <p:sp>
        <p:nvSpPr>
          <p:cNvPr id="6159" name="TextBox 33"/>
          <p:cNvSpPr txBox="1">
            <a:spLocks noChangeArrowheads="1"/>
          </p:cNvSpPr>
          <p:nvPr/>
        </p:nvSpPr>
        <p:spPr bwMode="auto">
          <a:xfrm>
            <a:off x="4932040" y="2791048"/>
            <a:ext cx="1473200"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30000"/>
              </a:lnSpc>
            </a:pPr>
            <a:r>
              <a:rPr lang="zh-CN" altLang="en-US" sz="2000" b="1" dirty="0">
                <a:solidFill>
                  <a:srgbClr val="00B050"/>
                </a:solidFill>
                <a:latin typeface="微软雅黑" pitchFamily="34" charset="-122"/>
                <a:ea typeface="微软雅黑" pitchFamily="34" charset="-122"/>
              </a:rPr>
              <a:t>2007年</a:t>
            </a:r>
          </a:p>
          <a:p>
            <a:pPr eaLnBrk="1" hangingPunct="1">
              <a:lnSpc>
                <a:spcPct val="130000"/>
              </a:lnSpc>
            </a:pPr>
            <a:r>
              <a:rPr lang="zh-CN" altLang="en-US" sz="2000" dirty="0">
                <a:latin typeface="微软雅黑" pitchFamily="34" charset="-122"/>
                <a:ea typeface="微软雅黑" pitchFamily="34" charset="-122"/>
              </a:rPr>
              <a:t>省级、国家级SRTP项目立项，形成四级</a:t>
            </a:r>
            <a:r>
              <a:rPr lang="en-US" altLang="zh-CN" sz="2000" dirty="0">
                <a:latin typeface="微软雅黑" pitchFamily="34" charset="-122"/>
                <a:ea typeface="微软雅黑" pitchFamily="34" charset="-122"/>
              </a:rPr>
              <a:t>SRTP</a:t>
            </a:r>
            <a:r>
              <a:rPr lang="zh-CN" altLang="en-US" sz="2000" dirty="0">
                <a:latin typeface="微软雅黑" pitchFamily="34" charset="-122"/>
                <a:ea typeface="微软雅黑" pitchFamily="34" charset="-122"/>
              </a:rPr>
              <a:t>项目级别</a:t>
            </a:r>
          </a:p>
        </p:txBody>
      </p:sp>
      <p:sp>
        <p:nvSpPr>
          <p:cNvPr id="9238" name="圆角矩形 4"/>
          <p:cNvSpPr>
            <a:spLocks/>
          </p:cNvSpPr>
          <p:nvPr/>
        </p:nvSpPr>
        <p:spPr bwMode="auto">
          <a:xfrm rot="5400000">
            <a:off x="6682878" y="1802855"/>
            <a:ext cx="1104900" cy="612775"/>
          </a:xfrm>
          <a:custGeom>
            <a:avLst/>
            <a:gdLst>
              <a:gd name="T0" fmla="*/ 0 w 1944216"/>
              <a:gd name="T1" fmla="*/ 0 h 1080120"/>
              <a:gd name="T2" fmla="*/ 1944216 w 1944216"/>
              <a:gd name="T3" fmla="*/ 1080120 h 1080120"/>
            </a:gdLst>
            <a:ahLst/>
            <a:cxnLst>
              <a:cxn ang="0">
                <a:pos x="0" y="0"/>
              </a:cxn>
              <a:cxn ang="0">
                <a:pos x="1404156" y="0"/>
              </a:cxn>
              <a:cxn ang="0">
                <a:pos x="1944216" y="540060"/>
              </a:cxn>
              <a:cxn ang="0">
                <a:pos x="1404156" y="1080120"/>
              </a:cxn>
              <a:cxn ang="0">
                <a:pos x="0" y="1080120"/>
              </a:cxn>
              <a:cxn ang="0">
                <a:pos x="0" y="0"/>
              </a:cxn>
            </a:cxnLst>
            <a:rect l="T0" t="T1" r="T2" b="T3"/>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gradFill flip="none" rotWithShape="0">
            <a:gsLst>
              <a:gs pos="0">
                <a:srgbClr val="DDEBCF"/>
              </a:gs>
              <a:gs pos="39000">
                <a:srgbClr val="9CB86E"/>
              </a:gs>
              <a:gs pos="86000">
                <a:srgbClr val="156B13"/>
              </a:gs>
            </a:gsLst>
            <a:lin ang="5400000" scaled="0"/>
            <a:tileRect/>
          </a:gradFill>
          <a:ln w="9525">
            <a:noFill/>
            <a:round/>
            <a:headEnd/>
            <a:tailEnd/>
          </a:ln>
          <a:effectLst>
            <a:outerShdw dist="25401" dir="2700000" algn="ctr" rotWithShape="0">
              <a:srgbClr val="000000">
                <a:alpha val="6999"/>
              </a:srgbClr>
            </a:outerShdw>
          </a:effectLst>
        </p:spPr>
        <p:txBody>
          <a:bodyPr lIns="68580" tIns="34290" rIns="68580" bIns="34290" anchor="ctr"/>
          <a:lstStyle/>
          <a:p>
            <a:pPr>
              <a:buFont typeface="Arial" pitchFamily="34" charset="0"/>
              <a:buNone/>
              <a:defRPr/>
            </a:pPr>
            <a:endParaRPr lang="zh-CN" altLang="en-US">
              <a:latin typeface="Arial" pitchFamily="34" charset="0"/>
            </a:endParaRPr>
          </a:p>
        </p:txBody>
      </p:sp>
      <p:grpSp>
        <p:nvGrpSpPr>
          <p:cNvPr id="6161" name="Group 23"/>
          <p:cNvGrpSpPr>
            <a:grpSpLocks/>
          </p:cNvGrpSpPr>
          <p:nvPr/>
        </p:nvGrpSpPr>
        <p:grpSpPr bwMode="auto">
          <a:xfrm>
            <a:off x="6998790" y="2106068"/>
            <a:ext cx="461963" cy="463550"/>
            <a:chOff x="0" y="0"/>
            <a:chExt cx="291" cy="292"/>
          </a:xfrm>
        </p:grpSpPr>
        <p:pic>
          <p:nvPicPr>
            <p:cNvPr id="6165" name="椭圆 1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91"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6" name="Text Box 25"/>
            <p:cNvSpPr txBox="1">
              <a:spLocks noChangeArrowheads="1"/>
            </p:cNvSpPr>
            <p:nvPr/>
          </p:nvSpPr>
          <p:spPr bwMode="auto">
            <a:xfrm>
              <a:off x="46" y="45"/>
              <a:ext cx="20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20000"/>
                </a:lnSpc>
              </a:pPr>
              <a:r>
                <a:rPr lang="en-US" altLang="zh-CN" b="1" dirty="0">
                  <a:solidFill>
                    <a:schemeClr val="accent6">
                      <a:lumMod val="60000"/>
                      <a:lumOff val="40000"/>
                    </a:schemeClr>
                  </a:solidFill>
                  <a:latin typeface="Segoe UI" pitchFamily="34" charset="0"/>
                  <a:cs typeface="Segoe UI" pitchFamily="34" charset="0"/>
                </a:rPr>
                <a:t>04</a:t>
              </a:r>
              <a:endParaRPr lang="zh-CN" altLang="en-US" b="1" dirty="0">
                <a:solidFill>
                  <a:schemeClr val="accent6">
                    <a:lumMod val="60000"/>
                    <a:lumOff val="40000"/>
                  </a:schemeClr>
                </a:solidFill>
                <a:latin typeface="Segoe UI" pitchFamily="34" charset="0"/>
                <a:ea typeface="幼圆" pitchFamily="49" charset="-122"/>
              </a:endParaRPr>
            </a:p>
          </p:txBody>
        </p:sp>
      </p:grpSp>
      <p:sp>
        <p:nvSpPr>
          <p:cNvPr id="6162" name="TextBox 33"/>
          <p:cNvSpPr txBox="1">
            <a:spLocks noChangeArrowheads="1"/>
          </p:cNvSpPr>
          <p:nvPr/>
        </p:nvSpPr>
        <p:spPr bwMode="auto">
          <a:xfrm>
            <a:off x="6557043" y="2780928"/>
            <a:ext cx="1473200"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lnSpc>
                <a:spcPct val="130000"/>
              </a:lnSpc>
            </a:pPr>
            <a:r>
              <a:rPr lang="zh-CN" altLang="en-US" sz="2000" b="1" dirty="0">
                <a:solidFill>
                  <a:srgbClr val="00B050"/>
                </a:solidFill>
                <a:latin typeface="微软雅黑" pitchFamily="34" charset="-122"/>
                <a:ea typeface="微软雅黑" pitchFamily="34" charset="-122"/>
              </a:rPr>
              <a:t>2011年</a:t>
            </a:r>
          </a:p>
          <a:p>
            <a:pPr eaLnBrk="1" hangingPunct="1">
              <a:lnSpc>
                <a:spcPct val="130000"/>
              </a:lnSpc>
            </a:pPr>
            <a:r>
              <a:rPr lang="zh-CN" altLang="en-US" sz="2000" dirty="0">
                <a:latin typeface="微软雅黑" pitchFamily="34" charset="-122"/>
                <a:ea typeface="微软雅黑" pitchFamily="34" charset="-122"/>
              </a:rPr>
              <a:t>启动基于教师科研的SRTP项目，形成五层次</a:t>
            </a:r>
            <a:r>
              <a:rPr lang="en-US" altLang="zh-CN" sz="2000" dirty="0">
                <a:latin typeface="微软雅黑" pitchFamily="34" charset="-122"/>
                <a:ea typeface="微软雅黑" pitchFamily="34" charset="-122"/>
              </a:rPr>
              <a:t>SRTP</a:t>
            </a:r>
            <a:r>
              <a:rPr lang="zh-CN" altLang="en-US" sz="2000" dirty="0">
                <a:latin typeface="微软雅黑" pitchFamily="34" charset="-122"/>
                <a:ea typeface="微软雅黑" pitchFamily="34" charset="-122"/>
              </a:rPr>
              <a:t>项目体系</a:t>
            </a:r>
          </a:p>
        </p:txBody>
      </p:sp>
      <p:sp>
        <p:nvSpPr>
          <p:cNvPr id="6163" name="标题 4"/>
          <p:cNvSpPr>
            <a:spLocks noGrp="1"/>
          </p:cNvSpPr>
          <p:nvPr>
            <p:ph type="title" idx="4294967295"/>
          </p:nvPr>
        </p:nvSpPr>
        <p:spPr>
          <a:xfrm>
            <a:off x="971600" y="438374"/>
            <a:ext cx="7886700" cy="614362"/>
          </a:xfrm>
        </p:spPr>
        <p:txBody>
          <a:bodyPr/>
          <a:lstStyle/>
          <a:p>
            <a:pPr eaLnBrk="1" hangingPunct="1"/>
            <a:r>
              <a:rPr lang="zh-CN" altLang="en-US" dirty="0"/>
              <a:t>东南大学</a:t>
            </a:r>
            <a:r>
              <a:rPr lang="en-US" altLang="zh-CN" dirty="0" smtClean="0"/>
              <a:t>SRTP</a:t>
            </a:r>
            <a:r>
              <a:rPr lang="zh-CN" altLang="en-US" dirty="0" smtClean="0"/>
              <a:t>发展历程</a:t>
            </a:r>
          </a:p>
        </p:txBody>
      </p:sp>
    </p:spTree>
    <p:extLst>
      <p:ext uri="{BB962C8B-B14F-4D97-AF65-F5344CB8AC3E}">
        <p14:creationId xmlns:p14="http://schemas.microsoft.com/office/powerpoint/2010/main" val="4193252965"/>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p:bldP spid="6156" grpId="0"/>
      <p:bldP spid="6159" grpId="0"/>
      <p:bldP spid="61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76400" y="2455863"/>
            <a:ext cx="1676400" cy="1433512"/>
            <a:chOff x="1676400" y="2455863"/>
            <a:chExt cx="1676400" cy="1433512"/>
          </a:xfrm>
        </p:grpSpPr>
        <p:sp>
          <p:nvSpPr>
            <p:cNvPr id="7170" name="Oval 36"/>
            <p:cNvSpPr>
              <a:spLocks noChangeArrowheads="1"/>
            </p:cNvSpPr>
            <p:nvPr/>
          </p:nvSpPr>
          <p:spPr bwMode="auto">
            <a:xfrm flipV="1">
              <a:off x="1762125" y="3484563"/>
              <a:ext cx="1230313" cy="404812"/>
            </a:xfrm>
            <a:prstGeom prst="ellipse">
              <a:avLst/>
            </a:prstGeom>
            <a:gradFill rotWithShape="0">
              <a:gsLst>
                <a:gs pos="0">
                  <a:srgbClr val="BFBFB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latinLnBrk="1" hangingPunct="1"/>
              <a:endParaRPr lang="ko-KR" altLang="en-US">
                <a:latin typeface="Gulim" pitchFamily="34" charset="-127"/>
                <a:ea typeface="Gulim" pitchFamily="34" charset="-127"/>
              </a:endParaRPr>
            </a:p>
          </p:txBody>
        </p:sp>
        <p:grpSp>
          <p:nvGrpSpPr>
            <p:cNvPr id="4" name="组合 3"/>
            <p:cNvGrpSpPr/>
            <p:nvPr/>
          </p:nvGrpSpPr>
          <p:grpSpPr>
            <a:xfrm>
              <a:off x="1676400" y="2455863"/>
              <a:ext cx="1676400" cy="1206500"/>
              <a:chOff x="1676400" y="2455863"/>
              <a:chExt cx="1676400" cy="1206500"/>
            </a:xfrm>
          </p:grpSpPr>
          <p:sp>
            <p:nvSpPr>
              <p:cNvPr id="7171" name="流程图: 延期 6"/>
              <p:cNvSpPr>
                <a:spLocks/>
              </p:cNvSpPr>
              <p:nvPr/>
            </p:nvSpPr>
            <p:spPr bwMode="auto">
              <a:xfrm rot="5400000">
                <a:off x="1911350" y="2462213"/>
                <a:ext cx="1206500" cy="1193800"/>
              </a:xfrm>
              <a:custGeom>
                <a:avLst/>
                <a:gdLst>
                  <a:gd name="T0" fmla="*/ 0 w 981490"/>
                  <a:gd name="T1" fmla="*/ 0 h 740229"/>
                  <a:gd name="T2" fmla="*/ 647659 w 981490"/>
                  <a:gd name="T3" fmla="*/ 14044 h 740229"/>
                  <a:gd name="T4" fmla="*/ 1206493 w 981490"/>
                  <a:gd name="T5" fmla="*/ 583707 h 740229"/>
                  <a:gd name="T6" fmla="*/ 658360 w 981490"/>
                  <a:gd name="T7" fmla="*/ 1179758 h 740229"/>
                  <a:gd name="T8" fmla="*/ 0 w 981490"/>
                  <a:gd name="T9" fmla="*/ 1193800 h 740229"/>
                  <a:gd name="T10" fmla="*/ 0 w 981490"/>
                  <a:gd name="T11" fmla="*/ 0 h 740229"/>
                  <a:gd name="T12" fmla="*/ 0 60000 65536"/>
                  <a:gd name="T13" fmla="*/ 0 60000 65536"/>
                  <a:gd name="T14" fmla="*/ 0 60000 65536"/>
                  <a:gd name="T15" fmla="*/ 0 60000 65536"/>
                  <a:gd name="T16" fmla="*/ 0 60000 65536"/>
                  <a:gd name="T17" fmla="*/ 0 60000 65536"/>
                  <a:gd name="T18" fmla="*/ 0 w 981490"/>
                  <a:gd name="T19" fmla="*/ 0 h 740229"/>
                  <a:gd name="T20" fmla="*/ 981490 w 981490"/>
                  <a:gd name="T21" fmla="*/ 740229 h 740229"/>
                </a:gdLst>
                <a:ahLst/>
                <a:cxnLst>
                  <a:cxn ang="T12">
                    <a:pos x="T0" y="T1"/>
                  </a:cxn>
                  <a:cxn ang="T13">
                    <a:pos x="T2" y="T3"/>
                  </a:cxn>
                  <a:cxn ang="T14">
                    <a:pos x="T4" y="T5"/>
                  </a:cxn>
                  <a:cxn ang="T15">
                    <a:pos x="T6" y="T7"/>
                  </a:cxn>
                  <a:cxn ang="T16">
                    <a:pos x="T8" y="T9"/>
                  </a:cxn>
                  <a:cxn ang="T17">
                    <a:pos x="T10" y="T11"/>
                  </a:cxn>
                </a:cxnLst>
                <a:rect l="T18" t="T19" r="T20" b="T21"/>
                <a:pathLst>
                  <a:path w="981490" h="740229">
                    <a:moveTo>
                      <a:pt x="0" y="0"/>
                    </a:moveTo>
                    <a:lnTo>
                      <a:pt x="526872" y="8708"/>
                    </a:lnTo>
                    <a:cubicBezTo>
                      <a:pt x="731281" y="8708"/>
                      <a:pt x="980033" y="241465"/>
                      <a:pt x="981484" y="361934"/>
                    </a:cubicBezTo>
                    <a:cubicBezTo>
                      <a:pt x="982935" y="482403"/>
                      <a:pt x="739986" y="731522"/>
                      <a:pt x="535577" y="731522"/>
                    </a:cubicBezTo>
                    <a:lnTo>
                      <a:pt x="0" y="740229"/>
                    </a:lnTo>
                    <a:lnTo>
                      <a:pt x="0" y="0"/>
                    </a:lnTo>
                    <a:close/>
                  </a:path>
                </a:pathLst>
              </a:custGeom>
              <a:solidFill>
                <a:srgbClr val="C0E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72" name="任意多边形 17"/>
              <p:cNvSpPr>
                <a:spLocks/>
              </p:cNvSpPr>
              <p:nvPr/>
            </p:nvSpPr>
            <p:spPr bwMode="auto">
              <a:xfrm flipH="1">
                <a:off x="1676400" y="2662238"/>
                <a:ext cx="1676400" cy="469900"/>
              </a:xfrm>
              <a:custGeom>
                <a:avLst/>
                <a:gdLst>
                  <a:gd name="T0" fmla="*/ 4671728 w 1190896"/>
                  <a:gd name="T1" fmla="*/ 0 h 239486"/>
                  <a:gd name="T2" fmla="*/ 3843294 w 1190896"/>
                  <a:gd name="T3" fmla="*/ 0 h 239486"/>
                  <a:gd name="T4" fmla="*/ 828435 w 1190896"/>
                  <a:gd name="T5" fmla="*/ 0 h 239486"/>
                  <a:gd name="T6" fmla="*/ 0 w 1190896"/>
                  <a:gd name="T7" fmla="*/ 0 h 239486"/>
                  <a:gd name="T8" fmla="*/ 469736 w 1190896"/>
                  <a:gd name="T9" fmla="*/ 1774809 h 239486"/>
                  <a:gd name="T10" fmla="*/ 0 w 1190896"/>
                  <a:gd name="T11" fmla="*/ 3549618 h 239486"/>
                  <a:gd name="T12" fmla="*/ 828435 w 1190896"/>
                  <a:gd name="T13" fmla="*/ 3549618 h 239486"/>
                  <a:gd name="T14" fmla="*/ 3843294 w 1190896"/>
                  <a:gd name="T15" fmla="*/ 3549618 h 239486"/>
                  <a:gd name="T16" fmla="*/ 4671728 w 1190896"/>
                  <a:gd name="T17" fmla="*/ 3549618 h 239486"/>
                  <a:gd name="T18" fmla="*/ 4201991 w 1190896"/>
                  <a:gd name="T19" fmla="*/ 1774809 h 2394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896"/>
                  <a:gd name="T31" fmla="*/ 0 h 239486"/>
                  <a:gd name="T32" fmla="*/ 1190896 w 1190896"/>
                  <a:gd name="T33" fmla="*/ 239486 h 2394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896" h="239486">
                    <a:moveTo>
                      <a:pt x="1190896" y="0"/>
                    </a:moveTo>
                    <a:lnTo>
                      <a:pt x="979715" y="0"/>
                    </a:lnTo>
                    <a:lnTo>
                      <a:pt x="211181" y="0"/>
                    </a:lnTo>
                    <a:lnTo>
                      <a:pt x="0" y="0"/>
                    </a:lnTo>
                    <a:lnTo>
                      <a:pt x="119743" y="119743"/>
                    </a:lnTo>
                    <a:lnTo>
                      <a:pt x="0" y="239486"/>
                    </a:lnTo>
                    <a:lnTo>
                      <a:pt x="211181" y="239486"/>
                    </a:lnTo>
                    <a:lnTo>
                      <a:pt x="979715" y="239486"/>
                    </a:lnTo>
                    <a:lnTo>
                      <a:pt x="1190896" y="239486"/>
                    </a:lnTo>
                    <a:lnTo>
                      <a:pt x="1071153" y="119743"/>
                    </a:lnTo>
                    <a:lnTo>
                      <a:pt x="1190896" y="0"/>
                    </a:lnTo>
                    <a:close/>
                  </a:path>
                </a:pathLst>
              </a:custGeom>
              <a:solidFill>
                <a:srgbClr val="25C3E3"/>
              </a:solidFill>
              <a:ln w="38100">
                <a:solidFill>
                  <a:srgbClr val="FFFFFF"/>
                </a:solidFill>
                <a:miter lim="800000"/>
                <a:headEnd/>
                <a:tailEnd/>
              </a:ln>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dirty="0">
                    <a:latin typeface="微软雅黑" pitchFamily="34" charset="-122"/>
                    <a:ea typeface="微软雅黑" pitchFamily="34" charset="-122"/>
                  </a:rPr>
                  <a:t>省级SRTP</a:t>
                </a:r>
              </a:p>
            </p:txBody>
          </p:sp>
        </p:grpSp>
      </p:grpSp>
      <p:grpSp>
        <p:nvGrpSpPr>
          <p:cNvPr id="5" name="组合 4"/>
          <p:cNvGrpSpPr/>
          <p:nvPr/>
        </p:nvGrpSpPr>
        <p:grpSpPr>
          <a:xfrm>
            <a:off x="3746500" y="1379538"/>
            <a:ext cx="1674813" cy="1485106"/>
            <a:chOff x="3746500" y="1379538"/>
            <a:chExt cx="1674813" cy="1485106"/>
          </a:xfrm>
        </p:grpSpPr>
        <p:sp>
          <p:nvSpPr>
            <p:cNvPr id="7173" name="Oval 36"/>
            <p:cNvSpPr>
              <a:spLocks noChangeArrowheads="1"/>
            </p:cNvSpPr>
            <p:nvPr/>
          </p:nvSpPr>
          <p:spPr bwMode="auto">
            <a:xfrm flipV="1">
              <a:off x="3975100" y="2459832"/>
              <a:ext cx="1230313" cy="404812"/>
            </a:xfrm>
            <a:prstGeom prst="ellipse">
              <a:avLst/>
            </a:prstGeom>
            <a:gradFill rotWithShape="0">
              <a:gsLst>
                <a:gs pos="0">
                  <a:srgbClr val="BFBFB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latinLnBrk="1" hangingPunct="1"/>
              <a:endParaRPr lang="ko-KR" altLang="en-US">
                <a:latin typeface="Gulim" pitchFamily="34" charset="-127"/>
                <a:ea typeface="Gulim" pitchFamily="34" charset="-127"/>
              </a:endParaRPr>
            </a:p>
          </p:txBody>
        </p:sp>
        <p:grpSp>
          <p:nvGrpSpPr>
            <p:cNvPr id="3" name="组合 2"/>
            <p:cNvGrpSpPr/>
            <p:nvPr/>
          </p:nvGrpSpPr>
          <p:grpSpPr>
            <a:xfrm>
              <a:off x="3746500" y="1379538"/>
              <a:ext cx="1674813" cy="1206500"/>
              <a:chOff x="3746500" y="1379538"/>
              <a:chExt cx="1674813" cy="1206500"/>
            </a:xfrm>
          </p:grpSpPr>
          <p:sp>
            <p:nvSpPr>
              <p:cNvPr id="7174" name="流程图: 延期 6"/>
              <p:cNvSpPr>
                <a:spLocks/>
              </p:cNvSpPr>
              <p:nvPr/>
            </p:nvSpPr>
            <p:spPr bwMode="auto">
              <a:xfrm rot="5400000">
                <a:off x="3979863" y="1385888"/>
                <a:ext cx="1206500" cy="1193800"/>
              </a:xfrm>
              <a:custGeom>
                <a:avLst/>
                <a:gdLst>
                  <a:gd name="T0" fmla="*/ 0 w 981490"/>
                  <a:gd name="T1" fmla="*/ 0 h 740229"/>
                  <a:gd name="T2" fmla="*/ 647659 w 981490"/>
                  <a:gd name="T3" fmla="*/ 14044 h 740229"/>
                  <a:gd name="T4" fmla="*/ 1206493 w 981490"/>
                  <a:gd name="T5" fmla="*/ 583707 h 740229"/>
                  <a:gd name="T6" fmla="*/ 658360 w 981490"/>
                  <a:gd name="T7" fmla="*/ 1179758 h 740229"/>
                  <a:gd name="T8" fmla="*/ 0 w 981490"/>
                  <a:gd name="T9" fmla="*/ 1193800 h 740229"/>
                  <a:gd name="T10" fmla="*/ 0 w 981490"/>
                  <a:gd name="T11" fmla="*/ 0 h 740229"/>
                  <a:gd name="T12" fmla="*/ 0 60000 65536"/>
                  <a:gd name="T13" fmla="*/ 0 60000 65536"/>
                  <a:gd name="T14" fmla="*/ 0 60000 65536"/>
                  <a:gd name="T15" fmla="*/ 0 60000 65536"/>
                  <a:gd name="T16" fmla="*/ 0 60000 65536"/>
                  <a:gd name="T17" fmla="*/ 0 60000 65536"/>
                  <a:gd name="T18" fmla="*/ 0 w 981490"/>
                  <a:gd name="T19" fmla="*/ 0 h 740229"/>
                  <a:gd name="T20" fmla="*/ 981490 w 981490"/>
                  <a:gd name="T21" fmla="*/ 740229 h 740229"/>
                </a:gdLst>
                <a:ahLst/>
                <a:cxnLst>
                  <a:cxn ang="T12">
                    <a:pos x="T0" y="T1"/>
                  </a:cxn>
                  <a:cxn ang="T13">
                    <a:pos x="T2" y="T3"/>
                  </a:cxn>
                  <a:cxn ang="T14">
                    <a:pos x="T4" y="T5"/>
                  </a:cxn>
                  <a:cxn ang="T15">
                    <a:pos x="T6" y="T7"/>
                  </a:cxn>
                  <a:cxn ang="T16">
                    <a:pos x="T8" y="T9"/>
                  </a:cxn>
                  <a:cxn ang="T17">
                    <a:pos x="T10" y="T11"/>
                  </a:cxn>
                </a:cxnLst>
                <a:rect l="T18" t="T19" r="T20" b="T21"/>
                <a:pathLst>
                  <a:path w="981490" h="740229">
                    <a:moveTo>
                      <a:pt x="0" y="0"/>
                    </a:moveTo>
                    <a:lnTo>
                      <a:pt x="526872" y="8708"/>
                    </a:lnTo>
                    <a:cubicBezTo>
                      <a:pt x="731281" y="8708"/>
                      <a:pt x="980033" y="241465"/>
                      <a:pt x="981484" y="361934"/>
                    </a:cubicBezTo>
                    <a:cubicBezTo>
                      <a:pt x="982935" y="482403"/>
                      <a:pt x="739986" y="731522"/>
                      <a:pt x="535577" y="731522"/>
                    </a:cubicBezTo>
                    <a:lnTo>
                      <a:pt x="0" y="740229"/>
                    </a:lnTo>
                    <a:lnTo>
                      <a:pt x="0" y="0"/>
                    </a:lnTo>
                    <a:close/>
                  </a:path>
                </a:pathLst>
              </a:custGeom>
              <a:solidFill>
                <a:srgbClr val="C0E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75" name="任意多边形 20"/>
              <p:cNvSpPr>
                <a:spLocks/>
              </p:cNvSpPr>
              <p:nvPr/>
            </p:nvSpPr>
            <p:spPr bwMode="auto">
              <a:xfrm flipH="1">
                <a:off x="3746500" y="1585913"/>
                <a:ext cx="1674813" cy="469900"/>
              </a:xfrm>
              <a:custGeom>
                <a:avLst/>
                <a:gdLst>
                  <a:gd name="T0" fmla="*/ 4658473 w 1190896"/>
                  <a:gd name="T1" fmla="*/ 0 h 239486"/>
                  <a:gd name="T2" fmla="*/ 3832385 w 1190896"/>
                  <a:gd name="T3" fmla="*/ 0 h 239486"/>
                  <a:gd name="T4" fmla="*/ 826087 w 1190896"/>
                  <a:gd name="T5" fmla="*/ 0 h 239486"/>
                  <a:gd name="T6" fmla="*/ 0 w 1190896"/>
                  <a:gd name="T7" fmla="*/ 0 h 239486"/>
                  <a:gd name="T8" fmla="*/ 468404 w 1190896"/>
                  <a:gd name="T9" fmla="*/ 1774809 h 239486"/>
                  <a:gd name="T10" fmla="*/ 0 w 1190896"/>
                  <a:gd name="T11" fmla="*/ 3549618 h 239486"/>
                  <a:gd name="T12" fmla="*/ 826087 w 1190896"/>
                  <a:gd name="T13" fmla="*/ 3549618 h 239486"/>
                  <a:gd name="T14" fmla="*/ 3832385 w 1190896"/>
                  <a:gd name="T15" fmla="*/ 3549618 h 239486"/>
                  <a:gd name="T16" fmla="*/ 4658473 w 1190896"/>
                  <a:gd name="T17" fmla="*/ 3549618 h 239486"/>
                  <a:gd name="T18" fmla="*/ 4190070 w 1190896"/>
                  <a:gd name="T19" fmla="*/ 1774809 h 2394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896"/>
                  <a:gd name="T31" fmla="*/ 0 h 239486"/>
                  <a:gd name="T32" fmla="*/ 1190896 w 1190896"/>
                  <a:gd name="T33" fmla="*/ 239486 h 2394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896" h="239486">
                    <a:moveTo>
                      <a:pt x="1190896" y="0"/>
                    </a:moveTo>
                    <a:lnTo>
                      <a:pt x="979715" y="0"/>
                    </a:lnTo>
                    <a:lnTo>
                      <a:pt x="211181" y="0"/>
                    </a:lnTo>
                    <a:lnTo>
                      <a:pt x="0" y="0"/>
                    </a:lnTo>
                    <a:lnTo>
                      <a:pt x="119743" y="119743"/>
                    </a:lnTo>
                    <a:lnTo>
                      <a:pt x="0" y="239486"/>
                    </a:lnTo>
                    <a:lnTo>
                      <a:pt x="211181" y="239486"/>
                    </a:lnTo>
                    <a:lnTo>
                      <a:pt x="979715" y="239486"/>
                    </a:lnTo>
                    <a:lnTo>
                      <a:pt x="1190896" y="239486"/>
                    </a:lnTo>
                    <a:lnTo>
                      <a:pt x="1071153" y="119743"/>
                    </a:lnTo>
                    <a:lnTo>
                      <a:pt x="1190896" y="0"/>
                    </a:lnTo>
                    <a:close/>
                  </a:path>
                </a:pathLst>
              </a:custGeom>
              <a:solidFill>
                <a:srgbClr val="25C3E3"/>
              </a:solidFill>
              <a:ln w="38100">
                <a:solidFill>
                  <a:srgbClr val="FFFFFF"/>
                </a:solidFill>
                <a:miter lim="800000"/>
                <a:headEnd/>
                <a:tailEnd/>
              </a:ln>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dirty="0">
                    <a:latin typeface="微软雅黑" pitchFamily="34" charset="-122"/>
                    <a:ea typeface="微软雅黑" pitchFamily="34" charset="-122"/>
                  </a:rPr>
                  <a:t>国家级SRTP</a:t>
                </a:r>
              </a:p>
            </p:txBody>
          </p:sp>
        </p:grpSp>
      </p:grpSp>
      <p:grpSp>
        <p:nvGrpSpPr>
          <p:cNvPr id="2" name="组合 1"/>
          <p:cNvGrpSpPr/>
          <p:nvPr/>
        </p:nvGrpSpPr>
        <p:grpSpPr>
          <a:xfrm>
            <a:off x="5957888" y="2455863"/>
            <a:ext cx="1674812" cy="1433512"/>
            <a:chOff x="5957888" y="2455863"/>
            <a:chExt cx="1674812" cy="1433512"/>
          </a:xfrm>
        </p:grpSpPr>
        <p:sp>
          <p:nvSpPr>
            <p:cNvPr id="7176" name="Oval 36"/>
            <p:cNvSpPr>
              <a:spLocks noChangeArrowheads="1"/>
            </p:cNvSpPr>
            <p:nvPr/>
          </p:nvSpPr>
          <p:spPr bwMode="auto">
            <a:xfrm flipV="1">
              <a:off x="6186488" y="3484563"/>
              <a:ext cx="1230312" cy="404812"/>
            </a:xfrm>
            <a:prstGeom prst="ellipse">
              <a:avLst/>
            </a:prstGeom>
            <a:gradFill rotWithShape="0">
              <a:gsLst>
                <a:gs pos="0">
                  <a:srgbClr val="BFBFB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latinLnBrk="1" hangingPunct="1"/>
              <a:endParaRPr lang="ko-KR" altLang="en-US">
                <a:latin typeface="Gulim" pitchFamily="34" charset="-127"/>
                <a:ea typeface="Gulim" pitchFamily="34" charset="-127"/>
              </a:endParaRPr>
            </a:p>
          </p:txBody>
        </p:sp>
        <p:sp>
          <p:nvSpPr>
            <p:cNvPr id="7177" name="流程图: 延期 6"/>
            <p:cNvSpPr>
              <a:spLocks/>
            </p:cNvSpPr>
            <p:nvPr/>
          </p:nvSpPr>
          <p:spPr bwMode="auto">
            <a:xfrm rot="5400000">
              <a:off x="6192838" y="2462213"/>
              <a:ext cx="1206500" cy="1193800"/>
            </a:xfrm>
            <a:custGeom>
              <a:avLst/>
              <a:gdLst>
                <a:gd name="T0" fmla="*/ 0 w 981490"/>
                <a:gd name="T1" fmla="*/ 0 h 740229"/>
                <a:gd name="T2" fmla="*/ 647659 w 981490"/>
                <a:gd name="T3" fmla="*/ 14044 h 740229"/>
                <a:gd name="T4" fmla="*/ 1206493 w 981490"/>
                <a:gd name="T5" fmla="*/ 583707 h 740229"/>
                <a:gd name="T6" fmla="*/ 658360 w 981490"/>
                <a:gd name="T7" fmla="*/ 1179758 h 740229"/>
                <a:gd name="T8" fmla="*/ 0 w 981490"/>
                <a:gd name="T9" fmla="*/ 1193800 h 740229"/>
                <a:gd name="T10" fmla="*/ 0 w 981490"/>
                <a:gd name="T11" fmla="*/ 0 h 740229"/>
                <a:gd name="T12" fmla="*/ 0 60000 65536"/>
                <a:gd name="T13" fmla="*/ 0 60000 65536"/>
                <a:gd name="T14" fmla="*/ 0 60000 65536"/>
                <a:gd name="T15" fmla="*/ 0 60000 65536"/>
                <a:gd name="T16" fmla="*/ 0 60000 65536"/>
                <a:gd name="T17" fmla="*/ 0 60000 65536"/>
                <a:gd name="T18" fmla="*/ 0 w 981490"/>
                <a:gd name="T19" fmla="*/ 0 h 740229"/>
                <a:gd name="T20" fmla="*/ 981490 w 981490"/>
                <a:gd name="T21" fmla="*/ 740229 h 740229"/>
              </a:gdLst>
              <a:ahLst/>
              <a:cxnLst>
                <a:cxn ang="T12">
                  <a:pos x="T0" y="T1"/>
                </a:cxn>
                <a:cxn ang="T13">
                  <a:pos x="T2" y="T3"/>
                </a:cxn>
                <a:cxn ang="T14">
                  <a:pos x="T4" y="T5"/>
                </a:cxn>
                <a:cxn ang="T15">
                  <a:pos x="T6" y="T7"/>
                </a:cxn>
                <a:cxn ang="T16">
                  <a:pos x="T8" y="T9"/>
                </a:cxn>
                <a:cxn ang="T17">
                  <a:pos x="T10" y="T11"/>
                </a:cxn>
              </a:cxnLst>
              <a:rect l="T18" t="T19" r="T20" b="T21"/>
              <a:pathLst>
                <a:path w="981490" h="740229">
                  <a:moveTo>
                    <a:pt x="0" y="0"/>
                  </a:moveTo>
                  <a:lnTo>
                    <a:pt x="526872" y="8708"/>
                  </a:lnTo>
                  <a:cubicBezTo>
                    <a:pt x="731281" y="8708"/>
                    <a:pt x="980033" y="241465"/>
                    <a:pt x="981484" y="361934"/>
                  </a:cubicBezTo>
                  <a:cubicBezTo>
                    <a:pt x="982935" y="482403"/>
                    <a:pt x="739986" y="731522"/>
                    <a:pt x="535577" y="731522"/>
                  </a:cubicBezTo>
                  <a:lnTo>
                    <a:pt x="0" y="740229"/>
                  </a:lnTo>
                  <a:lnTo>
                    <a:pt x="0" y="0"/>
                  </a:lnTo>
                  <a:close/>
                </a:path>
              </a:pathLst>
            </a:custGeom>
            <a:solidFill>
              <a:srgbClr val="C0E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78" name="任意多边形 23"/>
            <p:cNvSpPr>
              <a:spLocks/>
            </p:cNvSpPr>
            <p:nvPr/>
          </p:nvSpPr>
          <p:spPr bwMode="auto">
            <a:xfrm flipH="1">
              <a:off x="5957888" y="2662238"/>
              <a:ext cx="1674812" cy="469900"/>
            </a:xfrm>
            <a:custGeom>
              <a:avLst/>
              <a:gdLst>
                <a:gd name="T0" fmla="*/ 4658459 w 1190896"/>
                <a:gd name="T1" fmla="*/ 0 h 239486"/>
                <a:gd name="T2" fmla="*/ 3832377 w 1190896"/>
                <a:gd name="T3" fmla="*/ 0 h 239486"/>
                <a:gd name="T4" fmla="*/ 826084 w 1190896"/>
                <a:gd name="T5" fmla="*/ 0 h 239486"/>
                <a:gd name="T6" fmla="*/ 0 w 1190896"/>
                <a:gd name="T7" fmla="*/ 0 h 239486"/>
                <a:gd name="T8" fmla="*/ 468402 w 1190896"/>
                <a:gd name="T9" fmla="*/ 1774809 h 239486"/>
                <a:gd name="T10" fmla="*/ 0 w 1190896"/>
                <a:gd name="T11" fmla="*/ 3549618 h 239486"/>
                <a:gd name="T12" fmla="*/ 826084 w 1190896"/>
                <a:gd name="T13" fmla="*/ 3549618 h 239486"/>
                <a:gd name="T14" fmla="*/ 3832377 w 1190896"/>
                <a:gd name="T15" fmla="*/ 3549618 h 239486"/>
                <a:gd name="T16" fmla="*/ 4658459 w 1190896"/>
                <a:gd name="T17" fmla="*/ 3549618 h 239486"/>
                <a:gd name="T18" fmla="*/ 4190059 w 1190896"/>
                <a:gd name="T19" fmla="*/ 1774809 h 2394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896"/>
                <a:gd name="T31" fmla="*/ 0 h 239486"/>
                <a:gd name="T32" fmla="*/ 1190896 w 1190896"/>
                <a:gd name="T33" fmla="*/ 239486 h 2394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896" h="239486">
                  <a:moveTo>
                    <a:pt x="1190896" y="0"/>
                  </a:moveTo>
                  <a:lnTo>
                    <a:pt x="979715" y="0"/>
                  </a:lnTo>
                  <a:lnTo>
                    <a:pt x="211181" y="0"/>
                  </a:lnTo>
                  <a:lnTo>
                    <a:pt x="0" y="0"/>
                  </a:lnTo>
                  <a:lnTo>
                    <a:pt x="119743" y="119743"/>
                  </a:lnTo>
                  <a:lnTo>
                    <a:pt x="0" y="239486"/>
                  </a:lnTo>
                  <a:lnTo>
                    <a:pt x="211181" y="239486"/>
                  </a:lnTo>
                  <a:lnTo>
                    <a:pt x="979715" y="239486"/>
                  </a:lnTo>
                  <a:lnTo>
                    <a:pt x="1190896" y="239486"/>
                  </a:lnTo>
                  <a:lnTo>
                    <a:pt x="1071153" y="119743"/>
                  </a:lnTo>
                  <a:lnTo>
                    <a:pt x="1190896" y="0"/>
                  </a:lnTo>
                  <a:close/>
                </a:path>
              </a:pathLst>
            </a:custGeom>
            <a:solidFill>
              <a:srgbClr val="25C3E3"/>
            </a:solidFill>
            <a:ln w="38100">
              <a:solidFill>
                <a:srgbClr val="FFFFFF"/>
              </a:solidFill>
              <a:miter lim="800000"/>
              <a:headEnd/>
              <a:tailEnd/>
            </a:ln>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dirty="0">
                  <a:latin typeface="微软雅黑" pitchFamily="34" charset="-122"/>
                  <a:ea typeface="微软雅黑" pitchFamily="34" charset="-122"/>
                </a:rPr>
                <a:t>基于教师</a:t>
              </a:r>
              <a:r>
                <a:rPr lang="zh-CN" altLang="en-US" dirty="0" smtClean="0">
                  <a:latin typeface="微软雅黑" pitchFamily="34" charset="-122"/>
                  <a:ea typeface="微软雅黑" pitchFamily="34" charset="-122"/>
                </a:rPr>
                <a:t>科研SRTP</a:t>
              </a:r>
              <a:endParaRPr lang="zh-CN" altLang="en-US" dirty="0">
                <a:latin typeface="微软雅黑" pitchFamily="34" charset="-122"/>
                <a:ea typeface="微软雅黑" pitchFamily="34" charset="-122"/>
              </a:endParaRPr>
            </a:p>
          </p:txBody>
        </p:sp>
      </p:grpSp>
      <p:grpSp>
        <p:nvGrpSpPr>
          <p:cNvPr id="7" name="组合 6"/>
          <p:cNvGrpSpPr/>
          <p:nvPr/>
        </p:nvGrpSpPr>
        <p:grpSpPr>
          <a:xfrm>
            <a:off x="2760663" y="4029075"/>
            <a:ext cx="1676400" cy="1433513"/>
            <a:chOff x="2760663" y="4029075"/>
            <a:chExt cx="1676400" cy="1433513"/>
          </a:xfrm>
        </p:grpSpPr>
        <p:sp>
          <p:nvSpPr>
            <p:cNvPr id="7179" name="Oval 36"/>
            <p:cNvSpPr>
              <a:spLocks noChangeArrowheads="1"/>
            </p:cNvSpPr>
            <p:nvPr/>
          </p:nvSpPr>
          <p:spPr bwMode="auto">
            <a:xfrm flipV="1">
              <a:off x="2990850" y="5057775"/>
              <a:ext cx="1228725" cy="404813"/>
            </a:xfrm>
            <a:prstGeom prst="ellipse">
              <a:avLst/>
            </a:prstGeom>
            <a:gradFill rotWithShape="0">
              <a:gsLst>
                <a:gs pos="0">
                  <a:srgbClr val="BFBFB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latinLnBrk="1" hangingPunct="1"/>
              <a:endParaRPr lang="ko-KR" altLang="en-US">
                <a:latin typeface="Gulim" pitchFamily="34" charset="-127"/>
                <a:ea typeface="Gulim" pitchFamily="34" charset="-127"/>
              </a:endParaRPr>
            </a:p>
          </p:txBody>
        </p:sp>
        <p:sp>
          <p:nvSpPr>
            <p:cNvPr id="7180" name="流程图: 延期 6"/>
            <p:cNvSpPr>
              <a:spLocks/>
            </p:cNvSpPr>
            <p:nvPr/>
          </p:nvSpPr>
          <p:spPr bwMode="auto">
            <a:xfrm rot="5400000">
              <a:off x="2995613" y="4035425"/>
              <a:ext cx="1206500" cy="1193800"/>
            </a:xfrm>
            <a:custGeom>
              <a:avLst/>
              <a:gdLst>
                <a:gd name="T0" fmla="*/ 0 w 981490"/>
                <a:gd name="T1" fmla="*/ 0 h 740229"/>
                <a:gd name="T2" fmla="*/ 647659 w 981490"/>
                <a:gd name="T3" fmla="*/ 14044 h 740229"/>
                <a:gd name="T4" fmla="*/ 1206493 w 981490"/>
                <a:gd name="T5" fmla="*/ 583707 h 740229"/>
                <a:gd name="T6" fmla="*/ 658360 w 981490"/>
                <a:gd name="T7" fmla="*/ 1179758 h 740229"/>
                <a:gd name="T8" fmla="*/ 0 w 981490"/>
                <a:gd name="T9" fmla="*/ 1193800 h 740229"/>
                <a:gd name="T10" fmla="*/ 0 w 981490"/>
                <a:gd name="T11" fmla="*/ 0 h 740229"/>
                <a:gd name="T12" fmla="*/ 0 60000 65536"/>
                <a:gd name="T13" fmla="*/ 0 60000 65536"/>
                <a:gd name="T14" fmla="*/ 0 60000 65536"/>
                <a:gd name="T15" fmla="*/ 0 60000 65536"/>
                <a:gd name="T16" fmla="*/ 0 60000 65536"/>
                <a:gd name="T17" fmla="*/ 0 60000 65536"/>
                <a:gd name="T18" fmla="*/ 0 w 981490"/>
                <a:gd name="T19" fmla="*/ 0 h 740229"/>
                <a:gd name="T20" fmla="*/ 981490 w 981490"/>
                <a:gd name="T21" fmla="*/ 740229 h 740229"/>
              </a:gdLst>
              <a:ahLst/>
              <a:cxnLst>
                <a:cxn ang="T12">
                  <a:pos x="T0" y="T1"/>
                </a:cxn>
                <a:cxn ang="T13">
                  <a:pos x="T2" y="T3"/>
                </a:cxn>
                <a:cxn ang="T14">
                  <a:pos x="T4" y="T5"/>
                </a:cxn>
                <a:cxn ang="T15">
                  <a:pos x="T6" y="T7"/>
                </a:cxn>
                <a:cxn ang="T16">
                  <a:pos x="T8" y="T9"/>
                </a:cxn>
                <a:cxn ang="T17">
                  <a:pos x="T10" y="T11"/>
                </a:cxn>
              </a:cxnLst>
              <a:rect l="T18" t="T19" r="T20" b="T21"/>
              <a:pathLst>
                <a:path w="981490" h="740229">
                  <a:moveTo>
                    <a:pt x="0" y="0"/>
                  </a:moveTo>
                  <a:lnTo>
                    <a:pt x="526872" y="8708"/>
                  </a:lnTo>
                  <a:cubicBezTo>
                    <a:pt x="731281" y="8708"/>
                    <a:pt x="980033" y="241465"/>
                    <a:pt x="981484" y="361934"/>
                  </a:cubicBezTo>
                  <a:cubicBezTo>
                    <a:pt x="982935" y="482403"/>
                    <a:pt x="739986" y="731522"/>
                    <a:pt x="535577" y="731522"/>
                  </a:cubicBezTo>
                  <a:lnTo>
                    <a:pt x="0" y="740229"/>
                  </a:lnTo>
                  <a:lnTo>
                    <a:pt x="0" y="0"/>
                  </a:lnTo>
                  <a:close/>
                </a:path>
              </a:pathLst>
            </a:custGeom>
            <a:solidFill>
              <a:srgbClr val="C0E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81" name="任意多边形 27"/>
            <p:cNvSpPr>
              <a:spLocks/>
            </p:cNvSpPr>
            <p:nvPr/>
          </p:nvSpPr>
          <p:spPr bwMode="auto">
            <a:xfrm flipH="1">
              <a:off x="2760663" y="4235450"/>
              <a:ext cx="1676400" cy="469900"/>
            </a:xfrm>
            <a:custGeom>
              <a:avLst/>
              <a:gdLst>
                <a:gd name="T0" fmla="*/ 4676156 w 1190896"/>
                <a:gd name="T1" fmla="*/ 0 h 239486"/>
                <a:gd name="T2" fmla="*/ 3846935 w 1190896"/>
                <a:gd name="T3" fmla="*/ 0 h 239486"/>
                <a:gd name="T4" fmla="*/ 829220 w 1190896"/>
                <a:gd name="T5" fmla="*/ 0 h 239486"/>
                <a:gd name="T6" fmla="*/ 0 w 1190896"/>
                <a:gd name="T7" fmla="*/ 0 h 239486"/>
                <a:gd name="T8" fmla="*/ 470180 w 1190896"/>
                <a:gd name="T9" fmla="*/ 1774809 h 239486"/>
                <a:gd name="T10" fmla="*/ 0 w 1190896"/>
                <a:gd name="T11" fmla="*/ 3549618 h 239486"/>
                <a:gd name="T12" fmla="*/ 829220 w 1190896"/>
                <a:gd name="T13" fmla="*/ 3549618 h 239486"/>
                <a:gd name="T14" fmla="*/ 3846935 w 1190896"/>
                <a:gd name="T15" fmla="*/ 3549618 h 239486"/>
                <a:gd name="T16" fmla="*/ 4676156 w 1190896"/>
                <a:gd name="T17" fmla="*/ 3549618 h 239486"/>
                <a:gd name="T18" fmla="*/ 4205972 w 1190896"/>
                <a:gd name="T19" fmla="*/ 1774809 h 2394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896"/>
                <a:gd name="T31" fmla="*/ 0 h 239486"/>
                <a:gd name="T32" fmla="*/ 1190896 w 1190896"/>
                <a:gd name="T33" fmla="*/ 239486 h 2394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896" h="239486">
                  <a:moveTo>
                    <a:pt x="1190896" y="0"/>
                  </a:moveTo>
                  <a:lnTo>
                    <a:pt x="979715" y="0"/>
                  </a:lnTo>
                  <a:lnTo>
                    <a:pt x="211181" y="0"/>
                  </a:lnTo>
                  <a:lnTo>
                    <a:pt x="0" y="0"/>
                  </a:lnTo>
                  <a:lnTo>
                    <a:pt x="119743" y="119743"/>
                  </a:lnTo>
                  <a:lnTo>
                    <a:pt x="0" y="239486"/>
                  </a:lnTo>
                  <a:lnTo>
                    <a:pt x="211181" y="239486"/>
                  </a:lnTo>
                  <a:lnTo>
                    <a:pt x="979715" y="239486"/>
                  </a:lnTo>
                  <a:lnTo>
                    <a:pt x="1190896" y="239486"/>
                  </a:lnTo>
                  <a:lnTo>
                    <a:pt x="1071153" y="119743"/>
                  </a:lnTo>
                  <a:lnTo>
                    <a:pt x="1190896" y="0"/>
                  </a:lnTo>
                  <a:close/>
                </a:path>
              </a:pathLst>
            </a:custGeom>
            <a:solidFill>
              <a:srgbClr val="25C3E3"/>
            </a:solidFill>
            <a:ln w="38100">
              <a:solidFill>
                <a:srgbClr val="FFFFFF"/>
              </a:solidFill>
              <a:miter lim="800000"/>
              <a:headEnd/>
              <a:tailEnd/>
            </a:ln>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dirty="0">
                  <a:latin typeface="微软雅黑" pitchFamily="34" charset="-122"/>
                  <a:ea typeface="微软雅黑" pitchFamily="34" charset="-122"/>
                </a:rPr>
                <a:t>校级SRTP</a:t>
              </a:r>
            </a:p>
          </p:txBody>
        </p:sp>
      </p:grpSp>
      <p:grpSp>
        <p:nvGrpSpPr>
          <p:cNvPr id="8" name="组合 7"/>
          <p:cNvGrpSpPr/>
          <p:nvPr/>
        </p:nvGrpSpPr>
        <p:grpSpPr>
          <a:xfrm>
            <a:off x="4973638" y="4029075"/>
            <a:ext cx="1674812" cy="1433513"/>
            <a:chOff x="4973638" y="4029075"/>
            <a:chExt cx="1674812" cy="1433513"/>
          </a:xfrm>
        </p:grpSpPr>
        <p:sp>
          <p:nvSpPr>
            <p:cNvPr id="7182" name="Oval 36"/>
            <p:cNvSpPr>
              <a:spLocks noChangeArrowheads="1"/>
            </p:cNvSpPr>
            <p:nvPr/>
          </p:nvSpPr>
          <p:spPr bwMode="auto">
            <a:xfrm flipV="1">
              <a:off x="5202238" y="5057775"/>
              <a:ext cx="1230312" cy="404813"/>
            </a:xfrm>
            <a:prstGeom prst="ellipse">
              <a:avLst/>
            </a:prstGeom>
            <a:gradFill rotWithShape="0">
              <a:gsLst>
                <a:gs pos="0">
                  <a:srgbClr val="BFBFB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latinLnBrk="1" hangingPunct="1"/>
              <a:endParaRPr lang="ko-KR" altLang="en-US">
                <a:latin typeface="Gulim" pitchFamily="34" charset="-127"/>
                <a:ea typeface="Gulim" pitchFamily="34" charset="-127"/>
              </a:endParaRPr>
            </a:p>
          </p:txBody>
        </p:sp>
        <p:sp>
          <p:nvSpPr>
            <p:cNvPr id="7183" name="流程图: 延期 6"/>
            <p:cNvSpPr>
              <a:spLocks/>
            </p:cNvSpPr>
            <p:nvPr/>
          </p:nvSpPr>
          <p:spPr bwMode="auto">
            <a:xfrm rot="5400000">
              <a:off x="5208588" y="4035425"/>
              <a:ext cx="1206500" cy="1193800"/>
            </a:xfrm>
            <a:custGeom>
              <a:avLst/>
              <a:gdLst>
                <a:gd name="T0" fmla="*/ 0 w 981490"/>
                <a:gd name="T1" fmla="*/ 0 h 740229"/>
                <a:gd name="T2" fmla="*/ 647659 w 981490"/>
                <a:gd name="T3" fmla="*/ 14044 h 740229"/>
                <a:gd name="T4" fmla="*/ 1206493 w 981490"/>
                <a:gd name="T5" fmla="*/ 583707 h 740229"/>
                <a:gd name="T6" fmla="*/ 658360 w 981490"/>
                <a:gd name="T7" fmla="*/ 1179758 h 740229"/>
                <a:gd name="T8" fmla="*/ 0 w 981490"/>
                <a:gd name="T9" fmla="*/ 1193800 h 740229"/>
                <a:gd name="T10" fmla="*/ 0 w 981490"/>
                <a:gd name="T11" fmla="*/ 0 h 740229"/>
                <a:gd name="T12" fmla="*/ 0 60000 65536"/>
                <a:gd name="T13" fmla="*/ 0 60000 65536"/>
                <a:gd name="T14" fmla="*/ 0 60000 65536"/>
                <a:gd name="T15" fmla="*/ 0 60000 65536"/>
                <a:gd name="T16" fmla="*/ 0 60000 65536"/>
                <a:gd name="T17" fmla="*/ 0 60000 65536"/>
                <a:gd name="T18" fmla="*/ 0 w 981490"/>
                <a:gd name="T19" fmla="*/ 0 h 740229"/>
                <a:gd name="T20" fmla="*/ 981490 w 981490"/>
                <a:gd name="T21" fmla="*/ 740229 h 740229"/>
              </a:gdLst>
              <a:ahLst/>
              <a:cxnLst>
                <a:cxn ang="T12">
                  <a:pos x="T0" y="T1"/>
                </a:cxn>
                <a:cxn ang="T13">
                  <a:pos x="T2" y="T3"/>
                </a:cxn>
                <a:cxn ang="T14">
                  <a:pos x="T4" y="T5"/>
                </a:cxn>
                <a:cxn ang="T15">
                  <a:pos x="T6" y="T7"/>
                </a:cxn>
                <a:cxn ang="T16">
                  <a:pos x="T8" y="T9"/>
                </a:cxn>
                <a:cxn ang="T17">
                  <a:pos x="T10" y="T11"/>
                </a:cxn>
              </a:cxnLst>
              <a:rect l="T18" t="T19" r="T20" b="T21"/>
              <a:pathLst>
                <a:path w="981490" h="740229">
                  <a:moveTo>
                    <a:pt x="0" y="0"/>
                  </a:moveTo>
                  <a:lnTo>
                    <a:pt x="526872" y="8708"/>
                  </a:lnTo>
                  <a:cubicBezTo>
                    <a:pt x="731281" y="8708"/>
                    <a:pt x="980033" y="241465"/>
                    <a:pt x="981484" y="361934"/>
                  </a:cubicBezTo>
                  <a:cubicBezTo>
                    <a:pt x="982935" y="482403"/>
                    <a:pt x="739986" y="731522"/>
                    <a:pt x="535577" y="731522"/>
                  </a:cubicBezTo>
                  <a:lnTo>
                    <a:pt x="0" y="740229"/>
                  </a:lnTo>
                  <a:lnTo>
                    <a:pt x="0" y="0"/>
                  </a:lnTo>
                  <a:close/>
                </a:path>
              </a:pathLst>
            </a:custGeom>
            <a:solidFill>
              <a:srgbClr val="C0EDF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84" name="任意多边形 33"/>
            <p:cNvSpPr>
              <a:spLocks/>
            </p:cNvSpPr>
            <p:nvPr/>
          </p:nvSpPr>
          <p:spPr bwMode="auto">
            <a:xfrm flipH="1">
              <a:off x="4973638" y="4235450"/>
              <a:ext cx="1674812" cy="469900"/>
            </a:xfrm>
            <a:custGeom>
              <a:avLst/>
              <a:gdLst>
                <a:gd name="T0" fmla="*/ 4658459 w 1190896"/>
                <a:gd name="T1" fmla="*/ 0 h 239486"/>
                <a:gd name="T2" fmla="*/ 3832377 w 1190896"/>
                <a:gd name="T3" fmla="*/ 0 h 239486"/>
                <a:gd name="T4" fmla="*/ 826084 w 1190896"/>
                <a:gd name="T5" fmla="*/ 0 h 239486"/>
                <a:gd name="T6" fmla="*/ 0 w 1190896"/>
                <a:gd name="T7" fmla="*/ 0 h 239486"/>
                <a:gd name="T8" fmla="*/ 468402 w 1190896"/>
                <a:gd name="T9" fmla="*/ 1774809 h 239486"/>
                <a:gd name="T10" fmla="*/ 0 w 1190896"/>
                <a:gd name="T11" fmla="*/ 3549618 h 239486"/>
                <a:gd name="T12" fmla="*/ 826084 w 1190896"/>
                <a:gd name="T13" fmla="*/ 3549618 h 239486"/>
                <a:gd name="T14" fmla="*/ 3832377 w 1190896"/>
                <a:gd name="T15" fmla="*/ 3549618 h 239486"/>
                <a:gd name="T16" fmla="*/ 4658459 w 1190896"/>
                <a:gd name="T17" fmla="*/ 3549618 h 239486"/>
                <a:gd name="T18" fmla="*/ 4190059 w 1190896"/>
                <a:gd name="T19" fmla="*/ 1774809 h 2394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896"/>
                <a:gd name="T31" fmla="*/ 0 h 239486"/>
                <a:gd name="T32" fmla="*/ 1190896 w 1190896"/>
                <a:gd name="T33" fmla="*/ 239486 h 2394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896" h="239486">
                  <a:moveTo>
                    <a:pt x="1190896" y="0"/>
                  </a:moveTo>
                  <a:lnTo>
                    <a:pt x="979715" y="0"/>
                  </a:lnTo>
                  <a:lnTo>
                    <a:pt x="211181" y="0"/>
                  </a:lnTo>
                  <a:lnTo>
                    <a:pt x="0" y="0"/>
                  </a:lnTo>
                  <a:lnTo>
                    <a:pt x="119743" y="119743"/>
                  </a:lnTo>
                  <a:lnTo>
                    <a:pt x="0" y="239486"/>
                  </a:lnTo>
                  <a:lnTo>
                    <a:pt x="211181" y="239486"/>
                  </a:lnTo>
                  <a:lnTo>
                    <a:pt x="979715" y="239486"/>
                  </a:lnTo>
                  <a:lnTo>
                    <a:pt x="1190896" y="239486"/>
                  </a:lnTo>
                  <a:lnTo>
                    <a:pt x="1071153" y="119743"/>
                  </a:lnTo>
                  <a:lnTo>
                    <a:pt x="1190896" y="0"/>
                  </a:lnTo>
                  <a:close/>
                </a:path>
              </a:pathLst>
            </a:custGeom>
            <a:solidFill>
              <a:srgbClr val="25C3E3"/>
            </a:solidFill>
            <a:ln w="38100">
              <a:solidFill>
                <a:srgbClr val="FFFFFF"/>
              </a:solidFill>
              <a:miter lim="800000"/>
              <a:headEnd/>
              <a:tailEnd/>
            </a:ln>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dirty="0" smtClean="0">
                  <a:latin typeface="微软雅黑" pitchFamily="34" charset="-122"/>
                  <a:ea typeface="微软雅黑" pitchFamily="34" charset="-122"/>
                </a:rPr>
                <a:t>院级</a:t>
              </a:r>
              <a:r>
                <a:rPr lang="zh-CN" altLang="en-US" dirty="0">
                  <a:latin typeface="微软雅黑" pitchFamily="34" charset="-122"/>
                  <a:ea typeface="微软雅黑" pitchFamily="34" charset="-122"/>
                </a:rPr>
                <a:t>SRTP</a:t>
              </a:r>
            </a:p>
          </p:txBody>
        </p:sp>
      </p:grpSp>
      <p:sp>
        <p:nvSpPr>
          <p:cNvPr id="7185" name="标题 5"/>
          <p:cNvSpPr>
            <a:spLocks noGrp="1"/>
          </p:cNvSpPr>
          <p:nvPr>
            <p:ph type="title" idx="4294967295"/>
          </p:nvPr>
        </p:nvSpPr>
        <p:spPr>
          <a:xfrm>
            <a:off x="858838" y="260648"/>
            <a:ext cx="8229600" cy="706437"/>
          </a:xfrm>
        </p:spPr>
        <p:txBody>
          <a:bodyPr/>
          <a:lstStyle/>
          <a:p>
            <a:pPr eaLnBrk="1" hangingPunct="1"/>
            <a:r>
              <a:rPr lang="zh-CN" altLang="en-US" dirty="0" smtClean="0">
                <a:latin typeface="微软雅黑" pitchFamily="34" charset="-122"/>
              </a:rPr>
              <a:t>五层次</a:t>
            </a:r>
            <a:r>
              <a:rPr lang="en-US" altLang="zh-CN" dirty="0" smtClean="0">
                <a:latin typeface="微软雅黑" pitchFamily="34" charset="-122"/>
              </a:rPr>
              <a:t>SRTP</a:t>
            </a:r>
            <a:r>
              <a:rPr lang="zh-CN" altLang="en-US" dirty="0" smtClean="0">
                <a:latin typeface="微软雅黑" pitchFamily="34" charset="-122"/>
              </a:rPr>
              <a:t>项目</a:t>
            </a:r>
            <a:r>
              <a:rPr lang="zh-CN" altLang="en-US" dirty="0">
                <a:latin typeface="微软雅黑" pitchFamily="34" charset="-122"/>
              </a:rPr>
              <a:t>体系</a:t>
            </a:r>
            <a:endParaRPr lang="zh-CN" altLang="en-US" dirty="0" smtClean="0">
              <a:latin typeface="微软雅黑" pitchFamily="34" charset="-122"/>
            </a:endParaRPr>
          </a:p>
        </p:txBody>
      </p:sp>
      <p:sp>
        <p:nvSpPr>
          <p:cNvPr id="11282" name="Text Box 18"/>
          <p:cNvSpPr txBox="1">
            <a:spLocks noChangeArrowheads="1"/>
          </p:cNvSpPr>
          <p:nvPr/>
        </p:nvSpPr>
        <p:spPr bwMode="auto">
          <a:xfrm>
            <a:off x="1081088" y="5462588"/>
            <a:ext cx="7785100" cy="457200"/>
          </a:xfrm>
          <a:prstGeom prst="rect">
            <a:avLst/>
          </a:prstGeom>
          <a:ln/>
          <a:extLst/>
        </p:spPr>
        <p:style>
          <a:lnRef idx="1">
            <a:schemeClr val="accent1"/>
          </a:lnRef>
          <a:fillRef idx="3">
            <a:schemeClr val="accent1"/>
          </a:fillRef>
          <a:effectRef idx="2">
            <a:schemeClr val="accent1"/>
          </a:effectRef>
          <a:fontRef idx="minor">
            <a:schemeClr val="lt1"/>
          </a:fontRef>
        </p:style>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eaLnBrk="1" hangingPunct="1"/>
            <a:r>
              <a:rPr lang="zh-CN" altLang="en-US" sz="2400" b="1" dirty="0">
                <a:solidFill>
                  <a:schemeClr val="accent6"/>
                </a:solidFill>
                <a:latin typeface="黑体" panose="02010609060101010101" pitchFamily="49" charset="-122"/>
                <a:ea typeface="黑体" panose="02010609060101010101" pitchFamily="49" charset="-122"/>
              </a:rPr>
              <a:t>目的：实现多层次、全方位的大学生科研</a:t>
            </a:r>
            <a:r>
              <a:rPr lang="zh-CN" altLang="en-US" sz="2400" b="1" dirty="0" smtClean="0">
                <a:solidFill>
                  <a:schemeClr val="accent6"/>
                </a:solidFill>
                <a:latin typeface="黑体" panose="02010609060101010101" pitchFamily="49" charset="-122"/>
                <a:ea typeface="黑体" panose="02010609060101010101" pitchFamily="49" charset="-122"/>
              </a:rPr>
              <a:t>训练体系</a:t>
            </a:r>
            <a:endParaRPr lang="zh-CN" altLang="en-US" sz="2400" b="1" dirty="0">
              <a:solidFill>
                <a:schemeClr val="accent6"/>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441454429"/>
      </p:ext>
    </p:extLst>
  </p:cSld>
  <p:clrMapOvr>
    <a:masterClrMapping/>
  </p:clrMapOvr>
  <mc:AlternateContent xmlns:mc="http://schemas.openxmlformats.org/markup-compatibility/2006" xmlns:p14="http://schemas.microsoft.com/office/powerpoint/2010/main">
    <mc:Choice Requires="p14">
      <p:transition spd="slow" p14:dur="1200">
        <p:zoom dir="in"/>
      </p:transition>
    </mc:Choice>
    <mc:Fallback xmlns="">
      <p:transition spd="slow">
        <p:zoom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9"/>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9"/>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9"/>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2"/>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2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基于教师</a:t>
            </a:r>
            <a:r>
              <a:rPr lang="en-US" altLang="zh-CN" dirty="0" smtClean="0"/>
              <a:t>SRTP</a:t>
            </a:r>
            <a:r>
              <a:rPr lang="zh-CN" altLang="en-US" dirty="0" smtClean="0"/>
              <a:t>项目的定位</a:t>
            </a:r>
          </a:p>
        </p:txBody>
      </p:sp>
      <p:sp>
        <p:nvSpPr>
          <p:cNvPr id="7171" name="内容占位符 2"/>
          <p:cNvSpPr>
            <a:spLocks noGrp="1"/>
          </p:cNvSpPr>
          <p:nvPr>
            <p:ph idx="1"/>
          </p:nvPr>
        </p:nvSpPr>
        <p:spPr>
          <a:xfrm>
            <a:off x="1249363" y="1557338"/>
            <a:ext cx="5698901" cy="4525962"/>
          </a:xfrm>
        </p:spPr>
        <p:txBody>
          <a:bodyPr/>
          <a:lstStyle/>
          <a:p>
            <a:pPr eaLnBrk="1" hangingPunct="1"/>
            <a:r>
              <a:rPr lang="zh-CN" altLang="zh-CN" sz="2800" dirty="0" smtClean="0"/>
              <a:t>加强</a:t>
            </a:r>
            <a:r>
              <a:rPr lang="zh-CN" altLang="en-US" sz="2800" dirty="0" smtClean="0"/>
              <a:t>本科</a:t>
            </a:r>
            <a:r>
              <a:rPr lang="zh-CN" altLang="zh-CN" sz="2800" dirty="0" smtClean="0"/>
              <a:t>生</a:t>
            </a:r>
            <a:r>
              <a:rPr lang="zh-CN" altLang="zh-CN" sz="2800" dirty="0"/>
              <a:t>创新实践能力的</a:t>
            </a:r>
            <a:r>
              <a:rPr lang="zh-CN" altLang="zh-CN" sz="2800" dirty="0" smtClean="0"/>
              <a:t>培养</a:t>
            </a:r>
            <a:endParaRPr lang="en-US" altLang="zh-CN" sz="2800" dirty="0" smtClean="0"/>
          </a:p>
          <a:p>
            <a:pPr eaLnBrk="1" hangingPunct="1"/>
            <a:r>
              <a:rPr lang="zh-CN" altLang="zh-CN" sz="2800" dirty="0" smtClean="0"/>
              <a:t>拓展</a:t>
            </a:r>
            <a:r>
              <a:rPr lang="zh-CN" altLang="zh-CN" sz="2800" dirty="0"/>
              <a:t>学生科研</a:t>
            </a:r>
            <a:r>
              <a:rPr lang="zh-CN" altLang="zh-CN" sz="2800" dirty="0" smtClean="0"/>
              <a:t>训练</a:t>
            </a:r>
            <a:r>
              <a:rPr lang="zh-CN" altLang="en-US" sz="2800" dirty="0" smtClean="0"/>
              <a:t>的</a:t>
            </a:r>
            <a:r>
              <a:rPr lang="zh-CN" altLang="zh-CN" sz="2800" dirty="0" smtClean="0"/>
              <a:t>途径</a:t>
            </a:r>
            <a:endParaRPr lang="en-US" altLang="zh-CN" sz="2800" dirty="0" smtClean="0"/>
          </a:p>
          <a:p>
            <a:pPr eaLnBrk="1" hangingPunct="1"/>
            <a:r>
              <a:rPr lang="zh-CN" altLang="zh-CN" sz="2800" dirty="0" smtClean="0"/>
              <a:t>鼓励</a:t>
            </a:r>
            <a:r>
              <a:rPr lang="zh-CN" altLang="zh-CN" sz="2800" dirty="0"/>
              <a:t>本科生参与教师科研</a:t>
            </a:r>
            <a:r>
              <a:rPr lang="zh-CN" altLang="zh-CN" sz="2800" dirty="0" smtClean="0"/>
              <a:t>项目</a:t>
            </a:r>
            <a:endParaRPr lang="en-US" altLang="zh-CN" sz="2800" dirty="0" smtClean="0"/>
          </a:p>
          <a:p>
            <a:pPr eaLnBrk="1" hangingPunct="1"/>
            <a:r>
              <a:rPr lang="zh-CN" altLang="en-US" sz="2800" dirty="0" smtClean="0"/>
              <a:t>感受科研氛围，完成科研过程</a:t>
            </a:r>
            <a:endParaRPr lang="en-US" altLang="zh-CN" sz="2800" dirty="0" smtClean="0"/>
          </a:p>
          <a:p>
            <a:pPr eaLnBrk="1" hangingPunct="1"/>
            <a:r>
              <a:rPr lang="zh-CN" altLang="en-US" sz="2800" dirty="0" smtClean="0"/>
              <a:t>提前进入实验室和科研领域，为研究生阶段学习做准备</a:t>
            </a:r>
            <a:endParaRPr lang="en-US" altLang="zh-CN" sz="2500" dirty="0" smtClean="0"/>
          </a:p>
          <a:p>
            <a:pPr marL="0" indent="0" eaLnBrk="1" hangingPunct="1">
              <a:buNone/>
            </a:pPr>
            <a:endParaRPr lang="en-US" altLang="zh-CN" dirty="0" smtClean="0"/>
          </a:p>
          <a:p>
            <a:pPr marL="0" indent="0" eaLnBrk="1" hangingPunct="1">
              <a:buNone/>
            </a:pPr>
            <a:endParaRPr lang="en-US" altLang="zh-CN" dirty="0" smtClean="0"/>
          </a:p>
          <a:p>
            <a:pPr eaLnBrk="1" hangingPunct="1"/>
            <a:endParaRPr lang="zh-CN" altLang="en-US" dirty="0" smtClean="0"/>
          </a:p>
        </p:txBody>
      </p:sp>
      <p:pic>
        <p:nvPicPr>
          <p:cNvPr id="5" name="Picture 7" descr="钥匙"/>
          <p:cNvPicPr>
            <a:picLocks noChangeAspect="1" noChangeArrowheads="1"/>
          </p:cNvPicPr>
          <p:nvPr/>
        </p:nvPicPr>
        <p:blipFill>
          <a:blip r:embed="rId2" cstate="print">
            <a:extLst>
              <a:ext uri="{28A0092B-C50C-407E-A947-70E740481C1C}">
                <a14:useLocalDpi xmlns:a14="http://schemas.microsoft.com/office/drawing/2010/main" val="0"/>
              </a:ext>
            </a:extLst>
          </a:blip>
          <a:srcRect l="26152" t="558" r="12784"/>
          <a:stretch>
            <a:fillRect/>
          </a:stretch>
        </p:blipFill>
        <p:spPr bwMode="auto">
          <a:xfrm>
            <a:off x="6660232" y="3406044"/>
            <a:ext cx="2160240" cy="2615244"/>
          </a:xfrm>
          <a:prstGeom prst="rect">
            <a:avLst/>
          </a:prstGeom>
          <a:noFill/>
          <a:ln w="57150">
            <a:no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基教项目特点</a:t>
            </a:r>
          </a:p>
        </p:txBody>
      </p:sp>
      <p:sp>
        <p:nvSpPr>
          <p:cNvPr id="7171" name="内容占位符 2"/>
          <p:cNvSpPr>
            <a:spLocks noGrp="1"/>
          </p:cNvSpPr>
          <p:nvPr>
            <p:ph idx="1"/>
          </p:nvPr>
        </p:nvSpPr>
        <p:spPr>
          <a:xfrm>
            <a:off x="1249363" y="1412776"/>
            <a:ext cx="7499350" cy="4319934"/>
          </a:xfrm>
        </p:spPr>
        <p:txBody>
          <a:bodyPr/>
          <a:lstStyle/>
          <a:p>
            <a:pPr eaLnBrk="1" hangingPunct="1"/>
            <a:r>
              <a:rPr lang="zh-CN" altLang="en-US" sz="2600" dirty="0" smtClean="0"/>
              <a:t>来源：教师科研课题的子课题或一部分</a:t>
            </a:r>
            <a:endParaRPr lang="en-US" altLang="zh-CN" sz="2600" dirty="0" smtClean="0"/>
          </a:p>
          <a:p>
            <a:pPr eaLnBrk="1" hangingPunct="1"/>
            <a:r>
              <a:rPr lang="zh-CN" altLang="en-US" sz="2600" dirty="0" smtClean="0"/>
              <a:t>申报</a:t>
            </a:r>
            <a:r>
              <a:rPr lang="en-US" altLang="zh-CN" sz="2600" dirty="0" smtClean="0"/>
              <a:t>1</a:t>
            </a:r>
            <a:r>
              <a:rPr lang="zh-CN" altLang="en-US" sz="2600" dirty="0" smtClean="0"/>
              <a:t>：</a:t>
            </a:r>
            <a:r>
              <a:rPr lang="zh-CN" altLang="zh-CN" sz="2600" dirty="0" smtClean="0"/>
              <a:t>以教师为</a:t>
            </a:r>
            <a:r>
              <a:rPr lang="zh-CN" altLang="zh-CN" sz="2600" dirty="0"/>
              <a:t>主体</a:t>
            </a:r>
            <a:r>
              <a:rPr lang="zh-CN" altLang="zh-CN" sz="2600" dirty="0" smtClean="0"/>
              <a:t>进行</a:t>
            </a:r>
            <a:r>
              <a:rPr lang="zh-CN" altLang="en-US" sz="2600" dirty="0" smtClean="0"/>
              <a:t>，形成指南</a:t>
            </a:r>
            <a:endParaRPr lang="en-US" altLang="zh-CN" sz="2600" dirty="0" smtClean="0"/>
          </a:p>
          <a:p>
            <a:pPr eaLnBrk="1" hangingPunct="1"/>
            <a:r>
              <a:rPr lang="zh-CN" altLang="zh-CN" sz="2600" dirty="0" smtClean="0"/>
              <a:t>申报</a:t>
            </a:r>
            <a:r>
              <a:rPr lang="en-US" altLang="zh-CN" sz="2600" dirty="0" smtClean="0"/>
              <a:t>2</a:t>
            </a:r>
            <a:r>
              <a:rPr lang="zh-CN" altLang="en-US" sz="2600" dirty="0" smtClean="0"/>
              <a:t>：学生根据项目指南</a:t>
            </a:r>
            <a:r>
              <a:rPr lang="zh-CN" altLang="zh-CN" sz="2600" dirty="0"/>
              <a:t>申报</a:t>
            </a:r>
            <a:endParaRPr lang="en-US" altLang="zh-CN" sz="2600" dirty="0"/>
          </a:p>
          <a:p>
            <a:pPr eaLnBrk="1" hangingPunct="1"/>
            <a:r>
              <a:rPr lang="zh-CN" altLang="en-US" sz="2600" dirty="0" smtClean="0"/>
              <a:t>研究：以学生为主体</a:t>
            </a:r>
            <a:endParaRPr lang="en-US" altLang="zh-CN" sz="2600" dirty="0" smtClean="0"/>
          </a:p>
          <a:p>
            <a:pPr eaLnBrk="1" hangingPunct="1"/>
            <a:r>
              <a:rPr lang="zh-CN" altLang="en-US" sz="2600" dirty="0" smtClean="0"/>
              <a:t>级别：</a:t>
            </a:r>
            <a:r>
              <a:rPr lang="zh-CN" altLang="zh-CN" sz="2600" dirty="0" smtClean="0"/>
              <a:t>校</a:t>
            </a:r>
            <a:r>
              <a:rPr lang="zh-CN" altLang="zh-CN" sz="2600" dirty="0"/>
              <a:t>级重点</a:t>
            </a:r>
            <a:r>
              <a:rPr lang="zh-CN" altLang="zh-CN" sz="2600" dirty="0" smtClean="0"/>
              <a:t>专项</a:t>
            </a:r>
            <a:endParaRPr lang="en-US" altLang="zh-CN" sz="2600" dirty="0" smtClean="0"/>
          </a:p>
          <a:p>
            <a:r>
              <a:rPr lang="zh-CN" altLang="zh-CN" sz="2600" dirty="0"/>
              <a:t>每位学生最多负责一个项目</a:t>
            </a:r>
            <a:endParaRPr lang="en-US" altLang="zh-CN" sz="2600" dirty="0"/>
          </a:p>
          <a:p>
            <a:r>
              <a:rPr lang="zh-CN" altLang="zh-CN" sz="2600" dirty="0"/>
              <a:t>每位老师最多指导</a:t>
            </a:r>
            <a:r>
              <a:rPr lang="en-US" altLang="zh-CN" sz="2600" dirty="0"/>
              <a:t>2</a:t>
            </a:r>
            <a:r>
              <a:rPr lang="zh-CN" altLang="zh-CN" sz="2600" dirty="0"/>
              <a:t>个项目</a:t>
            </a:r>
            <a:endParaRPr lang="en-US" altLang="zh-CN" sz="2600" dirty="0"/>
          </a:p>
          <a:p>
            <a:r>
              <a:rPr lang="zh-CN" altLang="en-US" sz="2600" dirty="0" smtClean="0"/>
              <a:t>经费：</a:t>
            </a:r>
            <a:r>
              <a:rPr lang="en-US" altLang="zh-CN" sz="2600" dirty="0" smtClean="0"/>
              <a:t>1-2</a:t>
            </a:r>
            <a:r>
              <a:rPr lang="zh-CN" altLang="en-US" sz="2600" dirty="0"/>
              <a:t>万</a:t>
            </a:r>
            <a:r>
              <a:rPr lang="zh-CN" altLang="en-US" sz="2600" dirty="0" smtClean="0"/>
              <a:t>元</a:t>
            </a:r>
            <a:r>
              <a:rPr lang="en-US" altLang="zh-CN" sz="2600" dirty="0" smtClean="0"/>
              <a:t>/</a:t>
            </a:r>
            <a:r>
              <a:rPr lang="zh-CN" altLang="en-US" sz="2600" dirty="0" smtClean="0"/>
              <a:t>项，</a:t>
            </a:r>
            <a:r>
              <a:rPr lang="zh-CN" altLang="en-US" sz="2600" dirty="0"/>
              <a:t>与</a:t>
            </a:r>
            <a:r>
              <a:rPr lang="zh-CN" altLang="en-US" sz="2600" dirty="0" smtClean="0"/>
              <a:t>国、省级</a:t>
            </a:r>
            <a:r>
              <a:rPr lang="en-US" altLang="zh-CN" sz="2600" dirty="0"/>
              <a:t>SRTP</a:t>
            </a:r>
            <a:r>
              <a:rPr lang="zh-CN" altLang="en-US" sz="2600" dirty="0"/>
              <a:t>相当</a:t>
            </a:r>
            <a:endParaRPr lang="en-US" altLang="zh-CN" sz="2600" dirty="0"/>
          </a:p>
          <a:p>
            <a:pPr eaLnBrk="1" hangingPunct="1"/>
            <a:endParaRPr lang="en-US" altLang="zh-CN" dirty="0" smtClean="0"/>
          </a:p>
          <a:p>
            <a:pPr eaLnBrk="1" hangingPunct="1"/>
            <a:endParaRPr lang="zh-CN" altLang="en-US" dirty="0" smtClean="0"/>
          </a:p>
        </p:txBody>
      </p:sp>
    </p:spTree>
    <p:extLst>
      <p:ext uri="{BB962C8B-B14F-4D97-AF65-F5344CB8AC3E}">
        <p14:creationId xmlns:p14="http://schemas.microsoft.com/office/powerpoint/2010/main" val="3740413210"/>
      </p:ext>
    </p:extLst>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参与</a:t>
            </a:r>
            <a:r>
              <a:rPr lang="en-US" altLang="zh-CN" dirty="0" smtClean="0"/>
              <a:t>SRTP</a:t>
            </a:r>
            <a:r>
              <a:rPr lang="zh-CN" altLang="en-US" dirty="0" smtClean="0"/>
              <a:t>项目的目的</a:t>
            </a:r>
            <a:endParaRPr lang="zh-CN" altLang="en-US" dirty="0"/>
          </a:p>
        </p:txBody>
      </p:sp>
      <p:sp>
        <p:nvSpPr>
          <p:cNvPr id="3" name="内容占位符 2"/>
          <p:cNvSpPr>
            <a:spLocks noGrp="1"/>
          </p:cNvSpPr>
          <p:nvPr>
            <p:ph idx="1"/>
          </p:nvPr>
        </p:nvSpPr>
        <p:spPr>
          <a:xfrm>
            <a:off x="1259632" y="1268760"/>
            <a:ext cx="7643366" cy="5040560"/>
          </a:xfrm>
        </p:spPr>
        <p:txBody>
          <a:bodyPr/>
          <a:lstStyle/>
          <a:p>
            <a:pPr marL="0" indent="0">
              <a:buNone/>
            </a:pPr>
            <a:r>
              <a:rPr lang="zh-CN" altLang="en-US" sz="3000" dirty="0" smtClean="0"/>
              <a:t>参与和体验科研的</a:t>
            </a:r>
            <a:r>
              <a:rPr lang="zh-CN" altLang="en-US" sz="3000" b="1" dirty="0" smtClean="0">
                <a:solidFill>
                  <a:srgbClr val="FF0000"/>
                </a:solidFill>
              </a:rPr>
              <a:t>全过程</a:t>
            </a:r>
            <a:endParaRPr lang="en-US" altLang="zh-CN" sz="3000" b="1" dirty="0" smtClean="0">
              <a:solidFill>
                <a:srgbClr val="FF0000"/>
              </a:solidFill>
            </a:endParaRPr>
          </a:p>
          <a:p>
            <a:r>
              <a:rPr lang="zh-CN" altLang="en-US" sz="2800" dirty="0" smtClean="0"/>
              <a:t> 学习能力</a:t>
            </a:r>
            <a:endParaRPr lang="en-US" altLang="zh-CN" sz="2800" dirty="0" smtClean="0"/>
          </a:p>
          <a:p>
            <a:r>
              <a:rPr lang="zh-CN" altLang="en-US" sz="2800" dirty="0" smtClean="0"/>
              <a:t> 协作能力</a:t>
            </a:r>
            <a:endParaRPr lang="en-US" altLang="zh-CN" sz="2800" dirty="0" smtClean="0"/>
          </a:p>
          <a:p>
            <a:r>
              <a:rPr lang="zh-CN" altLang="en-US" sz="2800" dirty="0" smtClean="0"/>
              <a:t> 实践能力</a:t>
            </a:r>
            <a:endParaRPr lang="en-US" altLang="zh-CN" sz="2800" dirty="0" smtClean="0"/>
          </a:p>
          <a:p>
            <a:r>
              <a:rPr lang="zh-CN" altLang="en-US" sz="2800" dirty="0" smtClean="0"/>
              <a:t> 表达能力</a:t>
            </a:r>
            <a:endParaRPr lang="en-US" altLang="zh-CN" sz="2800" dirty="0" smtClean="0"/>
          </a:p>
          <a:p>
            <a:r>
              <a:rPr lang="zh-CN" altLang="en-US" sz="2800" dirty="0" smtClean="0"/>
              <a:t> 创新能力</a:t>
            </a:r>
            <a:endParaRPr lang="en-US" altLang="zh-CN" sz="2800" dirty="0" smtClean="0"/>
          </a:p>
          <a:p>
            <a:r>
              <a:rPr lang="zh-CN" altLang="en-US" sz="2800" dirty="0" smtClean="0"/>
              <a:t> 文献检索能力</a:t>
            </a:r>
            <a:endParaRPr lang="en-US" altLang="zh-CN" sz="2800" dirty="0" smtClean="0"/>
          </a:p>
          <a:p>
            <a:r>
              <a:rPr lang="zh-CN" altLang="en-US" sz="2800" dirty="0" smtClean="0"/>
              <a:t> 财务管理能力</a:t>
            </a:r>
            <a:endParaRPr lang="en-US" altLang="zh-CN" sz="2800" dirty="0" smtClean="0"/>
          </a:p>
          <a:p>
            <a:r>
              <a:rPr lang="zh-CN" altLang="en-US" sz="2800" dirty="0" smtClean="0"/>
              <a:t> 文字材料组织能力</a:t>
            </a:r>
            <a:endParaRPr lang="zh-CN" altLang="en-US" sz="2800" dirty="0"/>
          </a:p>
        </p:txBody>
      </p:sp>
      <p:pic>
        <p:nvPicPr>
          <p:cNvPr id="8" name="Picture 2" descr="C:\Users\Administrator\Desktop\test\005DTNV9zy6KNS4Ma1ab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244108"/>
            <a:ext cx="4104456" cy="3170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960980"/>
      </p:ext>
    </p:extLst>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046163" y="260648"/>
            <a:ext cx="7772400" cy="1143000"/>
          </a:xfrm>
        </p:spPr>
        <p:txBody>
          <a:bodyPr/>
          <a:lstStyle/>
          <a:p>
            <a:pPr eaLnBrk="1" hangingPunct="1">
              <a:defRPr/>
            </a:pPr>
            <a:r>
              <a:rPr lang="zh-CN" altLang="en-US" sz="3400" dirty="0" smtClean="0"/>
              <a:t>研究周期和成果形式</a:t>
            </a:r>
            <a:r>
              <a:rPr lang="zh-CN" altLang="en-US" dirty="0" smtClean="0"/>
              <a:t> </a:t>
            </a:r>
          </a:p>
        </p:txBody>
      </p:sp>
      <p:sp>
        <p:nvSpPr>
          <p:cNvPr id="94211" name="Rectangle 3"/>
          <p:cNvSpPr>
            <a:spLocks noChangeArrowheads="1"/>
          </p:cNvSpPr>
          <p:nvPr/>
        </p:nvSpPr>
        <p:spPr bwMode="auto">
          <a:xfrm>
            <a:off x="900113" y="1268760"/>
            <a:ext cx="8064500" cy="367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10000"/>
              </a:lnSpc>
              <a:buClr>
                <a:srgbClr val="0033CC"/>
              </a:buClr>
              <a:buFont typeface="Wingdings" pitchFamily="2" charset="2"/>
              <a:buChar char="n"/>
              <a:defRPr/>
            </a:pPr>
            <a:r>
              <a:rPr lang="zh-CN" altLang="en-US" sz="2600" dirty="0"/>
              <a:t>大部分研究课题应</a:t>
            </a:r>
            <a:r>
              <a:rPr lang="zh-CN" altLang="en-US" sz="2600" dirty="0" smtClean="0"/>
              <a:t>在</a:t>
            </a:r>
            <a:r>
              <a:rPr lang="zh-CN" altLang="en-US" sz="2600" dirty="0" smtClean="0">
                <a:solidFill>
                  <a:srgbClr val="FF0000"/>
                </a:solidFill>
              </a:rPr>
              <a:t>一年</a:t>
            </a:r>
            <a:r>
              <a:rPr lang="zh-CN" altLang="en-US" sz="2600" dirty="0" smtClean="0"/>
              <a:t>内</a:t>
            </a:r>
            <a:r>
              <a:rPr lang="zh-CN" altLang="en-US" sz="2600" dirty="0"/>
              <a:t>完成；少数课题可以根据课题研究的实际情况适当延长研究</a:t>
            </a:r>
            <a:r>
              <a:rPr lang="zh-CN" altLang="en-US" sz="2600" dirty="0" smtClean="0"/>
              <a:t>时间</a:t>
            </a:r>
            <a:r>
              <a:rPr lang="en-US" altLang="zh-CN" sz="2600" dirty="0" smtClean="0">
                <a:solidFill>
                  <a:srgbClr val="FF0000"/>
                </a:solidFill>
              </a:rPr>
              <a:t>3-6</a:t>
            </a:r>
            <a:r>
              <a:rPr lang="zh-CN" altLang="en-US" sz="2600" dirty="0" smtClean="0">
                <a:solidFill>
                  <a:srgbClr val="FF0000"/>
                </a:solidFill>
              </a:rPr>
              <a:t>个月</a:t>
            </a:r>
            <a:r>
              <a:rPr lang="zh-CN" altLang="en-US" sz="2600" dirty="0" smtClean="0"/>
              <a:t>；</a:t>
            </a:r>
            <a:endParaRPr lang="en-US" altLang="zh-CN" sz="2600" dirty="0" smtClean="0"/>
          </a:p>
          <a:p>
            <a:pPr>
              <a:lnSpc>
                <a:spcPct val="110000"/>
              </a:lnSpc>
              <a:buClr>
                <a:srgbClr val="0033CC"/>
              </a:buClr>
              <a:defRPr/>
            </a:pPr>
            <a:r>
              <a:rPr lang="en-US" altLang="zh-CN" sz="2600" dirty="0"/>
              <a:t> </a:t>
            </a:r>
            <a:r>
              <a:rPr lang="en-US" altLang="zh-CN" sz="2600" dirty="0" smtClean="0"/>
              <a:t>   </a:t>
            </a:r>
            <a:r>
              <a:rPr lang="zh-CN" altLang="en-US" sz="2600" b="1" dirty="0" smtClean="0">
                <a:solidFill>
                  <a:srgbClr val="FF0000"/>
                </a:solidFill>
              </a:rPr>
              <a:t>要预留一半的时间用于总结和发表论文、专利</a:t>
            </a:r>
            <a:endParaRPr lang="en-US" altLang="zh-CN" sz="2600" b="1" dirty="0" smtClean="0">
              <a:solidFill>
                <a:srgbClr val="FF0000"/>
              </a:solidFill>
            </a:endParaRPr>
          </a:p>
          <a:p>
            <a:pPr marL="342900" indent="-342900">
              <a:lnSpc>
                <a:spcPct val="110000"/>
              </a:lnSpc>
              <a:buClr>
                <a:srgbClr val="0033CC"/>
              </a:buClr>
              <a:buFont typeface="Wingdings" pitchFamily="2" charset="2"/>
              <a:buChar char="n"/>
              <a:defRPr/>
            </a:pPr>
            <a:endParaRPr lang="en-US" altLang="zh-CN" sz="2600" dirty="0" smtClean="0"/>
          </a:p>
          <a:p>
            <a:pPr marL="342900" indent="-342900">
              <a:lnSpc>
                <a:spcPct val="110000"/>
              </a:lnSpc>
              <a:buClr>
                <a:srgbClr val="0033CC"/>
              </a:buClr>
              <a:buFont typeface="Wingdings" pitchFamily="2" charset="2"/>
              <a:buChar char="n"/>
              <a:defRPr/>
            </a:pPr>
            <a:endParaRPr lang="en-US" altLang="zh-CN" sz="2600" dirty="0"/>
          </a:p>
          <a:p>
            <a:pPr marL="342900" indent="-342900">
              <a:lnSpc>
                <a:spcPct val="110000"/>
              </a:lnSpc>
              <a:buClr>
                <a:srgbClr val="0033CC"/>
              </a:buClr>
              <a:buFont typeface="Wingdings" pitchFamily="2" charset="2"/>
              <a:buChar char="n"/>
              <a:defRPr/>
            </a:pPr>
            <a:endParaRPr lang="en-US" altLang="zh-CN" sz="2600" dirty="0" smtClean="0"/>
          </a:p>
          <a:p>
            <a:pPr marL="342900" indent="-342900">
              <a:lnSpc>
                <a:spcPct val="110000"/>
              </a:lnSpc>
              <a:buClr>
                <a:srgbClr val="0033CC"/>
              </a:buClr>
              <a:buFont typeface="Wingdings" pitchFamily="2" charset="2"/>
              <a:buChar char="n"/>
              <a:defRPr/>
            </a:pPr>
            <a:endParaRPr lang="en-US" altLang="zh-CN" sz="2600" dirty="0"/>
          </a:p>
          <a:p>
            <a:pPr marL="342900" indent="-342900">
              <a:lnSpc>
                <a:spcPct val="110000"/>
              </a:lnSpc>
              <a:buClr>
                <a:srgbClr val="0033CC"/>
              </a:buClr>
              <a:buFont typeface="Wingdings" pitchFamily="2" charset="2"/>
              <a:buChar char="n"/>
              <a:defRPr/>
            </a:pPr>
            <a:endParaRPr lang="zh-CN" altLang="en-US" sz="2600" dirty="0"/>
          </a:p>
          <a:p>
            <a:pPr marL="342900" indent="-342900">
              <a:lnSpc>
                <a:spcPct val="110000"/>
              </a:lnSpc>
              <a:buClr>
                <a:srgbClr val="0033CC"/>
              </a:buClr>
              <a:buFont typeface="Wingdings" pitchFamily="2" charset="2"/>
              <a:buChar char="n"/>
              <a:defRPr/>
            </a:pPr>
            <a:r>
              <a:rPr lang="zh-CN" altLang="en-US" sz="2600" dirty="0"/>
              <a:t>学生可围绕课题进行</a:t>
            </a:r>
            <a:r>
              <a:rPr lang="zh-CN" altLang="en-US" sz="2600" dirty="0">
                <a:solidFill>
                  <a:srgbClr val="FF0000"/>
                </a:solidFill>
              </a:rPr>
              <a:t>多种形式</a:t>
            </a:r>
            <a:r>
              <a:rPr lang="zh-CN" altLang="en-US" sz="2600" dirty="0"/>
              <a:t>的研究与探索，研究成果可采用调查报告、论文、软件、设计、硬件研制等形式 </a:t>
            </a:r>
            <a:r>
              <a:rPr lang="zh-CN" altLang="en-US" sz="3000" dirty="0"/>
              <a:t>。</a:t>
            </a:r>
          </a:p>
        </p:txBody>
      </p:sp>
      <p:grpSp>
        <p:nvGrpSpPr>
          <p:cNvPr id="2" name="组合 1"/>
          <p:cNvGrpSpPr/>
          <p:nvPr/>
        </p:nvGrpSpPr>
        <p:grpSpPr>
          <a:xfrm>
            <a:off x="1259632" y="2787947"/>
            <a:ext cx="7431468" cy="1793181"/>
            <a:chOff x="1043608" y="2780928"/>
            <a:chExt cx="7431468" cy="1793181"/>
          </a:xfrm>
        </p:grpSpPr>
        <p:pic>
          <p:nvPicPr>
            <p:cNvPr id="3074" name="Picture 2" descr="C:\Users\Administrator\Desktop\test\stp003_041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2780928"/>
              <a:ext cx="2689087" cy="179318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istrator\Desktop\test\166625_20111212053317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780928"/>
              <a:ext cx="2409797" cy="178886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dministrator\Desktop\0440156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2780928"/>
              <a:ext cx="2390908" cy="179318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3"/>
          <p:cNvSpPr>
            <a:spLocks noGrp="1" noChangeArrowheads="1"/>
          </p:cNvSpPr>
          <p:nvPr>
            <p:ph type="body" idx="4294967295"/>
          </p:nvPr>
        </p:nvSpPr>
        <p:spPr>
          <a:xfrm>
            <a:off x="1043608" y="404664"/>
            <a:ext cx="7499350" cy="432048"/>
          </a:xfrm>
        </p:spPr>
        <p:txBody>
          <a:bodyPr/>
          <a:lstStyle/>
          <a:p>
            <a:pPr marL="0" indent="0" algn="ctr" eaLnBrk="1" hangingPunct="1">
              <a:buNone/>
            </a:pPr>
            <a:r>
              <a:rPr lang="zh-CN" altLang="en-US" sz="2800" b="1" dirty="0">
                <a:solidFill>
                  <a:srgbClr val="660033"/>
                </a:solidFill>
                <a:effectLst>
                  <a:outerShdw blurRad="38100" dist="38100" dir="2700000" algn="tl">
                    <a:srgbClr val="C0C0C0"/>
                  </a:outerShdw>
                </a:effectLst>
                <a:latin typeface="+mj-lt"/>
                <a:ea typeface="+mj-ea"/>
                <a:cs typeface="+mj-cs"/>
              </a:rPr>
              <a:t>2007-2014年全校各级别项目立项数量统计</a:t>
            </a:r>
          </a:p>
        </p:txBody>
      </p:sp>
      <p:graphicFrame>
        <p:nvGraphicFramePr>
          <p:cNvPr id="25604" name="Group 4"/>
          <p:cNvGraphicFramePr>
            <a:graphicFrameLocks noGrp="1"/>
          </p:cNvGraphicFramePr>
          <p:nvPr>
            <p:extLst>
              <p:ext uri="{D42A27DB-BD31-4B8C-83A1-F6EECF244321}">
                <p14:modId xmlns:p14="http://schemas.microsoft.com/office/powerpoint/2010/main" val="3995528102"/>
              </p:ext>
            </p:extLst>
          </p:nvPr>
        </p:nvGraphicFramePr>
        <p:xfrm>
          <a:off x="971600" y="1124744"/>
          <a:ext cx="7920878" cy="4824536"/>
        </p:xfrm>
        <a:graphic>
          <a:graphicData uri="http://schemas.openxmlformats.org/drawingml/2006/table">
            <a:tbl>
              <a:tblPr>
                <a:effectLst>
                  <a:outerShdw blurRad="50800" dist="38100" dir="5400000" algn="t" rotWithShape="0">
                    <a:prstClr val="black">
                      <a:alpha val="40000"/>
                    </a:prstClr>
                  </a:outerShdw>
                </a:effectLst>
                <a:tableStyleId>{16D9F66E-5EB9-4882-86FB-DCBF35E3C3E4}</a:tableStyleId>
              </a:tblPr>
              <a:tblGrid>
                <a:gridCol w="1131772"/>
                <a:gridCol w="1131772"/>
                <a:gridCol w="1069234"/>
                <a:gridCol w="1262948"/>
                <a:gridCol w="1061608"/>
                <a:gridCol w="1131772"/>
                <a:gridCol w="1131772"/>
              </a:tblGrid>
              <a:tr h="53856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b="1" u="none" strike="noStrike" cap="none" normalizeH="0" baseline="0" dirty="0" smtClean="0">
                          <a:ln>
                            <a:noFill/>
                          </a:ln>
                          <a:effectLst/>
                        </a:rPr>
                        <a:t>年份</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b="1" u="none" strike="noStrike" cap="none" normalizeH="0" baseline="0" dirty="0" smtClean="0">
                          <a:ln>
                            <a:noFill/>
                          </a:ln>
                          <a:effectLst/>
                        </a:rPr>
                        <a:t>院级</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sz="1800" b="1" u="none" strike="noStrike" cap="none" normalizeH="0" baseline="0" dirty="0" smtClean="0">
                          <a:ln>
                            <a:noFill/>
                          </a:ln>
                          <a:effectLst/>
                        </a:rPr>
                        <a:t>校级</a:t>
                      </a:r>
                      <a:endParaRPr kumimoji="0" lang="zh-CN"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b="1" u="none" strike="noStrike" cap="none" normalizeH="0" baseline="0" dirty="0" smtClean="0">
                          <a:ln>
                            <a:noFill/>
                          </a:ln>
                          <a:solidFill>
                            <a:srgbClr val="FF0000"/>
                          </a:solidFill>
                          <a:effectLst/>
                        </a:rPr>
                        <a:t>基于</a:t>
                      </a:r>
                      <a:r>
                        <a:rPr kumimoji="0" lang="zh-CN" sz="1800" b="1" u="none" strike="noStrike" cap="none" normalizeH="0" baseline="0" dirty="0" smtClean="0">
                          <a:ln>
                            <a:noFill/>
                          </a:ln>
                          <a:solidFill>
                            <a:srgbClr val="FF0000"/>
                          </a:solidFill>
                          <a:effectLst/>
                        </a:rPr>
                        <a:t>教师</a:t>
                      </a:r>
                      <a:endParaRPr kumimoji="0" lang="zh-CN" sz="1800" b="1" i="0" u="none" strike="noStrike" cap="none" normalizeH="0" baseline="0" dirty="0" smtClean="0">
                        <a:ln>
                          <a:noFill/>
                        </a:ln>
                        <a:solidFill>
                          <a:srgbClr val="FF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sz="1800" b="1" u="none" strike="noStrike" cap="none" normalizeH="0" baseline="0" dirty="0" smtClean="0">
                          <a:ln>
                            <a:noFill/>
                          </a:ln>
                          <a:effectLst/>
                        </a:rPr>
                        <a:t>省级</a:t>
                      </a:r>
                      <a:endParaRPr kumimoji="0" lang="zh-CN"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sz="1800" b="1" u="none" strike="noStrike" cap="none" normalizeH="0" baseline="0" dirty="0" smtClean="0">
                          <a:ln>
                            <a:noFill/>
                          </a:ln>
                          <a:effectLst/>
                        </a:rPr>
                        <a:t>国家级</a:t>
                      </a:r>
                      <a:endParaRPr kumimoji="0" lang="zh-CN"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sz="1800" b="1" u="none" strike="noStrike" cap="none" normalizeH="0" baseline="0" dirty="0" smtClean="0">
                          <a:ln>
                            <a:noFill/>
                          </a:ln>
                          <a:effectLst/>
                        </a:rPr>
                        <a:t>合计</a:t>
                      </a:r>
                      <a:endParaRPr kumimoji="0" lang="zh-CN" sz="1800" b="1" i="0" u="none" strike="noStrike" cap="none" normalizeH="0" baseline="0" dirty="0" smtClean="0">
                        <a:ln>
                          <a:noFill/>
                        </a:ln>
                        <a:solidFill>
                          <a:srgbClr val="000000"/>
                        </a:solidFill>
                        <a:effectLst/>
                        <a:latin typeface="Calibri" pitchFamily="34" charset="0"/>
                        <a:ea typeface="微软雅黑" pitchFamily="34" charset="-122"/>
                      </a:endParaRPr>
                    </a:p>
                  </a:txBody>
                  <a:tcPr marL="90000" marR="90000" marT="46797" marB="46797" anchor="ctr" horzOverflow="overflow"/>
                </a:tc>
              </a:tr>
              <a:tr h="48098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2007</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1181</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1114</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a:t>
                      </a:r>
                      <a:endParaRPr kumimoji="0" 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18</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70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2383</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7621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2008</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1005</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948</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a:t>
                      </a:r>
                      <a:endParaRPr kumimoji="0" 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18</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50</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2021</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8256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2009</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985</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900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a:t>
                      </a:r>
                      <a:endParaRPr kumimoji="0" 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24</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60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1969</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7939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2010</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721</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944</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a:t>
                      </a:r>
                      <a:endParaRPr kumimoji="0" 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30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50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1745</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8098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2011</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562</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883</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rgbClr val="FF0000"/>
                          </a:solidFill>
                          <a:effectLst/>
                        </a:rPr>
                        <a:t>122</a:t>
                      </a:r>
                      <a:endParaRPr kumimoji="0" lang="en-US" sz="1800" b="1" i="0" u="none" strike="noStrike" cap="none" normalizeH="0" baseline="0" dirty="0" smtClean="0">
                        <a:ln>
                          <a:noFill/>
                        </a:ln>
                        <a:solidFill>
                          <a:srgbClr val="FF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75</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1682</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77807">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2012</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454</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772</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rgbClr val="FF0000"/>
                          </a:solidFill>
                          <a:effectLst/>
                        </a:rPr>
                        <a:t>99</a:t>
                      </a:r>
                      <a:endParaRPr kumimoji="0" lang="en-US" sz="1800" b="1" i="0" u="none" strike="noStrike" cap="none" normalizeH="0" baseline="0" dirty="0" smtClean="0">
                        <a:ln>
                          <a:noFill/>
                        </a:ln>
                        <a:solidFill>
                          <a:srgbClr val="FF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125</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1490</a:t>
                      </a:r>
                      <a:endParaRPr kumimoji="0" lang="en-US" sz="1800" b="0" i="0" u="none" strike="noStrike" cap="none" normalizeH="0" baseline="0" smtClean="0">
                        <a:ln>
                          <a:noFill/>
                        </a:ln>
                        <a:solidFill>
                          <a:srgbClr val="000000"/>
                        </a:solidFill>
                        <a:effectLst/>
                        <a:latin typeface="Calibri" pitchFamily="34" charset="0"/>
                        <a:ea typeface="微软雅黑" pitchFamily="34" charset="-122"/>
                      </a:endParaRPr>
                    </a:p>
                  </a:txBody>
                  <a:tcPr marT="45717" marB="45717" anchor="ctr" horzOverflow="overflow"/>
                </a:tc>
              </a:tr>
              <a:tr h="48098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2013</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391</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774</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rgbClr val="FF0000"/>
                          </a:solidFill>
                          <a:effectLst/>
                        </a:rPr>
                        <a:t>100</a:t>
                      </a:r>
                      <a:endParaRPr kumimoji="0" lang="en-US" sz="1800" b="1" i="0" u="none" strike="noStrike" cap="none" normalizeH="0" baseline="0" dirty="0" smtClean="0">
                        <a:ln>
                          <a:noFill/>
                        </a:ln>
                        <a:solidFill>
                          <a:srgbClr val="FF0000"/>
                        </a:solidFill>
                        <a:effectLst/>
                        <a:latin typeface="Calibri" pitchFamily="34" charset="0"/>
                        <a:ea typeface="微软雅黑" pitchFamily="34" charset="-122"/>
                      </a:endParaRPr>
                    </a:p>
                  </a:txBody>
                  <a:tcPr marT="45717" marB="45717"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120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115</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1500</a:t>
                      </a:r>
                      <a:endParaRPr kumimoji="0" 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635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b="1" u="none" strike="noStrike" cap="none" normalizeH="0" baseline="0" dirty="0" smtClean="0">
                          <a:ln>
                            <a:noFill/>
                          </a:ln>
                          <a:effectLst/>
                        </a:rPr>
                        <a:t>2014</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u="none" strike="noStrike" cap="none" normalizeH="0" baseline="0" smtClean="0">
                          <a:ln>
                            <a:noFill/>
                          </a:ln>
                          <a:effectLst/>
                        </a:rPr>
                        <a:t>351 </a:t>
                      </a:r>
                      <a:endParaRPr kumimoji="0" lang="zh-CN" altLang="en-US" sz="1800" b="0" i="0" u="none" strike="noStrike" cap="none" normalizeH="0" baseline="0" smtClean="0">
                        <a:ln>
                          <a:noFill/>
                        </a:ln>
                        <a:solidFill>
                          <a:srgbClr val="000000"/>
                        </a:solidFill>
                        <a:effectLst/>
                        <a:latin typeface="Calibri" pitchFamily="34" charset="0"/>
                        <a:ea typeface="微软雅黑" pitchFamily="34" charset="-122"/>
                      </a:endParaRPr>
                    </a:p>
                  </a:txBody>
                  <a:tcPr marL="9525" marR="9525" marT="9524" marB="0"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u="none" strike="noStrike" cap="none" normalizeH="0" baseline="0" dirty="0" smtClean="0">
                          <a:ln>
                            <a:noFill/>
                          </a:ln>
                          <a:effectLst/>
                        </a:rPr>
                        <a:t>740</a:t>
                      </a:r>
                      <a:endParaRPr kumimoji="0" lang="zh-CN" alt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L="9525" marR="9525" marT="9524" marB="0"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b="1" u="none" strike="noStrike" cap="none" normalizeH="0" baseline="0" dirty="0" smtClean="0">
                          <a:ln>
                            <a:noFill/>
                          </a:ln>
                          <a:solidFill>
                            <a:srgbClr val="FF0000"/>
                          </a:solidFill>
                          <a:effectLst/>
                        </a:rPr>
                        <a:t>120</a:t>
                      </a:r>
                      <a:endParaRPr kumimoji="0" lang="zh-CN" altLang="en-US" sz="1800" b="1" i="0" u="none" strike="noStrike" cap="none" normalizeH="0" baseline="0" dirty="0" smtClean="0">
                        <a:ln>
                          <a:noFill/>
                        </a:ln>
                        <a:solidFill>
                          <a:srgbClr val="FF0000"/>
                        </a:solidFill>
                        <a:effectLst/>
                        <a:latin typeface="Calibri" pitchFamily="34" charset="0"/>
                        <a:ea typeface="微软雅黑" pitchFamily="34" charset="-122"/>
                      </a:endParaRPr>
                    </a:p>
                  </a:txBody>
                  <a:tcPr marL="9525" marR="9525" marT="9524" marB="0" anchor="ctr" horzOverflow="overflow">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u="none" strike="noStrike" cap="none" normalizeH="0" baseline="0" dirty="0" smtClean="0">
                          <a:ln>
                            <a:noFill/>
                          </a:ln>
                          <a:effectLst/>
                        </a:rPr>
                        <a:t>123</a:t>
                      </a:r>
                      <a:endParaRPr kumimoji="0" lang="zh-CN" alt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L="9525" marR="9525" marT="9524" marB="0"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u="none" strike="noStrike" cap="none" normalizeH="0" baseline="0" dirty="0" smtClean="0">
                          <a:ln>
                            <a:noFill/>
                          </a:ln>
                          <a:effectLst/>
                        </a:rPr>
                        <a:t>135</a:t>
                      </a:r>
                      <a:endParaRPr kumimoji="0" lang="zh-CN" alt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L="9525" marR="9525" marT="9524" marB="0"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u="none" strike="noStrike" cap="none" normalizeH="0" baseline="0" dirty="0" smtClean="0">
                          <a:ln>
                            <a:noFill/>
                          </a:ln>
                          <a:effectLst/>
                        </a:rPr>
                        <a:t>1469　</a:t>
                      </a:r>
                      <a:endParaRPr kumimoji="0" lang="zh-CN" altLang="en-US" sz="1800" b="0"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r>
              <a:tr h="4635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800" b="1" u="none" strike="noStrike" cap="none" normalizeH="0" baseline="0" dirty="0" smtClean="0">
                          <a:ln>
                            <a:noFill/>
                          </a:ln>
                          <a:effectLst/>
                        </a:rPr>
                        <a:t>合计</a:t>
                      </a:r>
                      <a:endParaRPr kumimoji="0" lang="zh-CN" altLang="en-US" sz="1800" b="1" i="0" u="none" strike="noStrike" cap="none" normalizeH="0" baseline="0" dirty="0" smtClean="0">
                        <a:ln>
                          <a:noFill/>
                        </a:ln>
                        <a:solidFill>
                          <a:srgbClr val="000000"/>
                        </a:solidFill>
                        <a:effectLst/>
                        <a:latin typeface="Calibri" pitchFamily="34" charset="0"/>
                        <a:ea typeface="微软雅黑" pitchFamily="34" charset="-122"/>
                      </a:endParaRPr>
                    </a:p>
                  </a:txBody>
                  <a:tcPr marT="45717" marB="45717"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800" b="1" u="none" strike="noStrike" kern="1200" cap="none" normalizeH="0" baseline="0" dirty="0" smtClean="0">
                          <a:ln>
                            <a:noFill/>
                          </a:ln>
                          <a:solidFill>
                            <a:srgbClr val="7030A0"/>
                          </a:solidFill>
                          <a:effectLst/>
                        </a:rPr>
                        <a:t>5650</a:t>
                      </a:r>
                      <a:endParaRPr kumimoji="0" lang="en-US" altLang="zh-CN" sz="1800" b="1" i="0" u="none" strike="noStrike" kern="1200" cap="none" normalizeH="0" baseline="0" dirty="0" smtClean="0">
                        <a:ln>
                          <a:noFill/>
                        </a:ln>
                        <a:solidFill>
                          <a:srgbClr val="7030A0"/>
                        </a:solidFill>
                        <a:effectLst/>
                        <a:latin typeface="Calibri" pitchFamily="34" charset="0"/>
                        <a:ea typeface="宋体" pitchFamily="2" charset="-122"/>
                        <a:cs typeface="+mn-cs"/>
                      </a:endParaRPr>
                    </a:p>
                  </a:txBody>
                  <a:tcPr marL="7620" marR="7620" marT="7620" marB="0" anchor="ct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800" b="1" u="none" strike="noStrike" kern="1200" cap="none" normalizeH="0" baseline="0" dirty="0" smtClean="0">
                          <a:ln>
                            <a:noFill/>
                          </a:ln>
                          <a:solidFill>
                            <a:srgbClr val="7030A0"/>
                          </a:solidFill>
                          <a:effectLst/>
                        </a:rPr>
                        <a:t>7075</a:t>
                      </a:r>
                      <a:endParaRPr kumimoji="0" lang="en-US" altLang="zh-CN" sz="1800" b="1" i="0" u="none" strike="noStrike" kern="1200" cap="none" normalizeH="0" baseline="0" dirty="0" smtClean="0">
                        <a:ln>
                          <a:noFill/>
                        </a:ln>
                        <a:solidFill>
                          <a:srgbClr val="7030A0"/>
                        </a:solidFill>
                        <a:effectLst/>
                        <a:latin typeface="Calibri" pitchFamily="34" charset="0"/>
                        <a:ea typeface="宋体" pitchFamily="2" charset="-122"/>
                        <a:cs typeface="+mn-cs"/>
                      </a:endParaRPr>
                    </a:p>
                  </a:txBody>
                  <a:tcPr marL="7620" marR="7620" marT="7620" marB="0" anchor="ct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800" b="1" u="none" strike="noStrike" kern="1200" cap="none" normalizeH="0" baseline="0" dirty="0" smtClean="0">
                          <a:ln>
                            <a:noFill/>
                          </a:ln>
                          <a:solidFill>
                            <a:srgbClr val="FF0000"/>
                          </a:solidFill>
                          <a:effectLst/>
                        </a:rPr>
                        <a:t>441</a:t>
                      </a:r>
                      <a:endParaRPr kumimoji="0" lang="en-US" altLang="zh-CN" sz="1800" b="1" i="0" u="none" strike="noStrike" kern="1200" cap="none" normalizeH="0" baseline="0" dirty="0" smtClean="0">
                        <a:ln>
                          <a:noFill/>
                        </a:ln>
                        <a:solidFill>
                          <a:srgbClr val="FF0000"/>
                        </a:solidFill>
                        <a:effectLst/>
                        <a:latin typeface="Calibri" pitchFamily="34" charset="0"/>
                        <a:ea typeface="宋体" pitchFamily="2" charset="-122"/>
                        <a:cs typeface="+mn-cs"/>
                      </a:endParaRPr>
                    </a:p>
                  </a:txBody>
                  <a:tcPr marL="7620" marR="7620" marT="7620" marB="0" anchor="ctr">
                    <a:solidFill>
                      <a:schemeClr val="accent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800" b="1" u="none" strike="noStrike" kern="1200" cap="none" normalizeH="0" baseline="0" dirty="0" smtClean="0">
                          <a:ln>
                            <a:noFill/>
                          </a:ln>
                          <a:solidFill>
                            <a:srgbClr val="7030A0"/>
                          </a:solidFill>
                          <a:effectLst/>
                        </a:rPr>
                        <a:t>413</a:t>
                      </a:r>
                      <a:endParaRPr kumimoji="0" lang="en-US" altLang="zh-CN" sz="1800" b="1" i="0" u="none" strike="noStrike" kern="1200" cap="none" normalizeH="0" baseline="0" dirty="0" smtClean="0">
                        <a:ln>
                          <a:noFill/>
                        </a:ln>
                        <a:solidFill>
                          <a:srgbClr val="7030A0"/>
                        </a:solidFill>
                        <a:effectLst/>
                        <a:latin typeface="Calibri" pitchFamily="34" charset="0"/>
                        <a:ea typeface="宋体" pitchFamily="2" charset="-122"/>
                        <a:cs typeface="+mn-cs"/>
                      </a:endParaRPr>
                    </a:p>
                  </a:txBody>
                  <a:tcPr marL="7620" marR="7620" marT="7620" marB="0" anchor="ct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800" b="1" u="none" strike="noStrike" kern="1200" cap="none" normalizeH="0" baseline="0" dirty="0" smtClean="0">
                          <a:ln>
                            <a:noFill/>
                          </a:ln>
                          <a:solidFill>
                            <a:srgbClr val="7030A0"/>
                          </a:solidFill>
                          <a:effectLst/>
                        </a:rPr>
                        <a:t>680</a:t>
                      </a:r>
                      <a:endParaRPr kumimoji="0" lang="en-US" altLang="zh-CN" sz="1800" b="1" i="0" u="none" strike="noStrike" kern="1200" cap="none" normalizeH="0" baseline="0" dirty="0" smtClean="0">
                        <a:ln>
                          <a:noFill/>
                        </a:ln>
                        <a:solidFill>
                          <a:srgbClr val="7030A0"/>
                        </a:solidFill>
                        <a:effectLst/>
                        <a:latin typeface="Calibri" pitchFamily="34" charset="0"/>
                        <a:ea typeface="宋体" pitchFamily="2" charset="-122"/>
                        <a:cs typeface="+mn-cs"/>
                      </a:endParaRPr>
                    </a:p>
                  </a:txBody>
                  <a:tcPr marL="7620" marR="7620" marT="7620" marB="0" anchor="ct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800" b="1" u="none" strike="noStrike" kern="1200" cap="none" normalizeH="0" baseline="0" dirty="0" smtClean="0">
                          <a:ln>
                            <a:noFill/>
                          </a:ln>
                          <a:solidFill>
                            <a:srgbClr val="7030A0"/>
                          </a:solidFill>
                          <a:effectLst/>
                        </a:rPr>
                        <a:t>14259</a:t>
                      </a:r>
                      <a:endParaRPr kumimoji="0" lang="en-US" altLang="zh-CN" sz="1800" b="1" i="0" u="none" strike="noStrike" kern="1200" cap="none" normalizeH="0" baseline="0" dirty="0" smtClean="0">
                        <a:ln>
                          <a:noFill/>
                        </a:ln>
                        <a:solidFill>
                          <a:srgbClr val="7030A0"/>
                        </a:solidFill>
                        <a:effectLst/>
                        <a:latin typeface="Calibri" pitchFamily="34" charset="0"/>
                        <a:ea typeface="宋体" pitchFamily="2" charset="-122"/>
                        <a:cs typeface="+mn-cs"/>
                      </a:endParaRPr>
                    </a:p>
                  </a:txBody>
                  <a:tcPr marL="7620" marR="7620" marT="7620" marB="0" anchor="ctr"/>
                </a:tc>
              </a:tr>
            </a:tbl>
          </a:graphicData>
        </a:graphic>
      </p:graphicFrame>
    </p:spTree>
    <p:extLst>
      <p:ext uri="{BB962C8B-B14F-4D97-AF65-F5344CB8AC3E}">
        <p14:creationId xmlns:p14="http://schemas.microsoft.com/office/powerpoint/2010/main" val="1501963836"/>
      </p:ext>
    </p:extLst>
  </p:cSld>
  <p:clrMapOvr>
    <a:masterClrMapping/>
  </p:clrMapOvr>
  <p:transition spd="slow">
    <p:zoom/>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4.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Teamwork</Template>
  <TotalTime>3551</TotalTime>
  <Words>2457</Words>
  <Application>Microsoft Office PowerPoint</Application>
  <PresentationFormat>全屏显示(4:3)</PresentationFormat>
  <Paragraphs>469</Paragraphs>
  <Slides>29</Slides>
  <Notes>6</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默认设计模板</vt:lpstr>
      <vt:lpstr>基于教师科研SRTP项目 2015年度立项动员</vt:lpstr>
      <vt:lpstr>主要内容</vt:lpstr>
      <vt:lpstr>东南大学SRTP发展历程</vt:lpstr>
      <vt:lpstr>五层次SRTP项目体系</vt:lpstr>
      <vt:lpstr>基于教师SRTP项目的定位</vt:lpstr>
      <vt:lpstr>基教项目特点</vt:lpstr>
      <vt:lpstr>参与SRTP项目的目的</vt:lpstr>
      <vt:lpstr>研究周期和成果形式 </vt:lpstr>
      <vt:lpstr>PowerPoint 演示文稿</vt:lpstr>
      <vt:lpstr>2014年各级SRTP立项情况统计图</vt:lpstr>
      <vt:lpstr>主要时间节点</vt:lpstr>
      <vt:lpstr>立项、中期和结题验收各阶段评价指标</vt:lpstr>
      <vt:lpstr>立项注意事项</vt:lpstr>
      <vt:lpstr>立项评价指标</vt:lpstr>
      <vt:lpstr>中期检查</vt:lpstr>
      <vt:lpstr>中期检查注意事项</vt:lpstr>
      <vt:lpstr>中期检查评价指标</vt:lpstr>
      <vt:lpstr>结题验收</vt:lpstr>
      <vt:lpstr>结题验收评价指标</vt:lpstr>
      <vt:lpstr>结题验收需提交的材料</vt:lpstr>
      <vt:lpstr>学分的分值认定</vt:lpstr>
      <vt:lpstr>项目经费使用的原则</vt:lpstr>
      <vt:lpstr>报销的流程</vt:lpstr>
      <vt:lpstr>哪些经费可以报销</vt:lpstr>
      <vt:lpstr>哪些经费不可以报销</vt:lpstr>
      <vt:lpstr>经费使用的问题</vt:lpstr>
      <vt:lpstr>经费使用的问题</vt:lpstr>
      <vt:lpstr>兴趣驱动  自主实践  重在过程  追求实效</vt:lpstr>
      <vt:lpstr> _____________________  Mail: sunway@seu.edu.cn QQ   : 1846-1686 MP   : 139-138-79309 Tel   : 5209-1073（九） / 8379-2727（四）</vt:lpstr>
    </vt:vector>
  </TitlesOfParts>
  <Company>SEU RADIO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华蓉蓉</dc:creator>
  <cp:lastModifiedBy>VNN.R9</cp:lastModifiedBy>
  <cp:revision>305</cp:revision>
  <cp:lastPrinted>2014-12-05T00:25:55Z</cp:lastPrinted>
  <dcterms:created xsi:type="dcterms:W3CDTF">2006-12-14T13:45:51Z</dcterms:created>
  <dcterms:modified xsi:type="dcterms:W3CDTF">2015-09-10T06:55:22Z</dcterms:modified>
</cp:coreProperties>
</file>